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1"/>
  </p:notesMasterIdLst>
  <p:handoutMasterIdLst>
    <p:handoutMasterId r:id="rId32"/>
  </p:handoutMasterIdLst>
  <p:sldIdLst>
    <p:sldId id="256" r:id="rId2"/>
    <p:sldId id="260"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8" r:id="rId19"/>
    <p:sldId id="276" r:id="rId20"/>
    <p:sldId id="279" r:id="rId21"/>
    <p:sldId id="283" r:id="rId22"/>
    <p:sldId id="280" r:id="rId23"/>
    <p:sldId id="281" r:id="rId24"/>
    <p:sldId id="284" r:id="rId25"/>
    <p:sldId id="286" r:id="rId26"/>
    <p:sldId id="285" r:id="rId27"/>
    <p:sldId id="288" r:id="rId28"/>
    <p:sldId id="282" r:id="rId29"/>
    <p:sldId id="287" r:id="rId30"/>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7"/>
    </p:cViewPr>
  </p:sorterViewPr>
  <p:notesViewPr>
    <p:cSldViewPr>
      <p:cViewPr varScale="1">
        <p:scale>
          <a:sx n="58" d="100"/>
          <a:sy n="58" d="100"/>
        </p:scale>
        <p:origin x="1790"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C3BC11AD-27B4-484F-9B22-287C2560BC1B}" type="slidenum">
              <a:rPr lang="en-NZ" smtClean="0"/>
              <a:pPr/>
              <a:t>‹#›</a:t>
            </a:fld>
            <a:endParaRPr lang="en-NZ"/>
          </a:p>
        </p:txBody>
      </p:sp>
    </p:spTree>
    <p:extLst>
      <p:ext uri="{BB962C8B-B14F-4D97-AF65-F5344CB8AC3E}">
        <p14:creationId xmlns:p14="http://schemas.microsoft.com/office/powerpoint/2010/main" val="504666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459277F4-8AF7-4146-8A17-AC0BEDEA44F4}" type="datetimeFigureOut">
              <a:rPr lang="en-NZ" smtClean="0"/>
              <a:pPr/>
              <a:t>1/05/2014</a:t>
            </a:fld>
            <a:endParaRPr lang="en-NZ"/>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418640D1-5993-4BBB-9899-8D770232C936}" type="slidenum">
              <a:rPr lang="en-NZ" smtClean="0"/>
              <a:pPr/>
              <a:t>‹#›</a:t>
            </a:fld>
            <a:endParaRPr lang="en-NZ"/>
          </a:p>
        </p:txBody>
      </p:sp>
    </p:spTree>
    <p:extLst>
      <p:ext uri="{BB962C8B-B14F-4D97-AF65-F5344CB8AC3E}">
        <p14:creationId xmlns:p14="http://schemas.microsoft.com/office/powerpoint/2010/main" val="230437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This can be used as a reflection slide show after</a:t>
            </a:r>
            <a:r>
              <a:rPr lang="en-NZ" baseline="0" dirty="0" smtClean="0"/>
              <a:t> Mass, while people are waiting for a meeting.</a:t>
            </a:r>
          </a:p>
          <a:p>
            <a:r>
              <a:rPr lang="en-NZ" baseline="0" dirty="0" smtClean="0"/>
              <a:t>Each slide can be used as a bulletin insert weekly, or the reflection slide before Mass</a:t>
            </a:r>
          </a:p>
          <a:p>
            <a:r>
              <a:rPr lang="en-NZ" baseline="0" dirty="0" smtClean="0"/>
              <a:t>The </a:t>
            </a:r>
            <a:r>
              <a:rPr lang="en-NZ" baseline="0" smtClean="0"/>
              <a:t>whole presentation </a:t>
            </a:r>
            <a:r>
              <a:rPr lang="en-NZ" baseline="0" dirty="0" smtClean="0"/>
              <a:t>can be a discussion topic</a:t>
            </a:r>
            <a:endParaRPr lang="en-NZ" dirty="0"/>
          </a:p>
        </p:txBody>
      </p:sp>
      <p:sp>
        <p:nvSpPr>
          <p:cNvPr id="4" name="Slide Number Placeholder 3"/>
          <p:cNvSpPr>
            <a:spLocks noGrp="1"/>
          </p:cNvSpPr>
          <p:nvPr>
            <p:ph type="sldNum" sz="quarter" idx="10"/>
          </p:nvPr>
        </p:nvSpPr>
        <p:spPr/>
        <p:txBody>
          <a:bodyPr/>
          <a:lstStyle/>
          <a:p>
            <a:fld id="{418640D1-5993-4BBB-9899-8D770232C936}" type="slidenum">
              <a:rPr lang="en-NZ" smtClean="0"/>
              <a:pPr/>
              <a:t>1</a:t>
            </a:fld>
            <a:endParaRPr lang="en-NZ"/>
          </a:p>
        </p:txBody>
      </p:sp>
    </p:spTree>
    <p:extLst>
      <p:ext uri="{BB962C8B-B14F-4D97-AF65-F5344CB8AC3E}">
        <p14:creationId xmlns:p14="http://schemas.microsoft.com/office/powerpoint/2010/main" val="330072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418640D1-5993-4BBB-9899-8D770232C936}" type="slidenum">
              <a:rPr lang="en-NZ" smtClean="0"/>
              <a:pPr/>
              <a:t>3</a:t>
            </a:fld>
            <a:endParaRPr lang="en-NZ"/>
          </a:p>
        </p:txBody>
      </p:sp>
    </p:spTree>
    <p:extLst>
      <p:ext uri="{BB962C8B-B14F-4D97-AF65-F5344CB8AC3E}">
        <p14:creationId xmlns:p14="http://schemas.microsoft.com/office/powerpoint/2010/main" val="2309045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418640D1-5993-4BBB-9899-8D770232C936}" type="slidenum">
              <a:rPr lang="en-NZ" smtClean="0"/>
              <a:pPr/>
              <a:t>9</a:t>
            </a:fld>
            <a:endParaRPr lang="en-NZ"/>
          </a:p>
        </p:txBody>
      </p:sp>
    </p:spTree>
    <p:extLst>
      <p:ext uri="{BB962C8B-B14F-4D97-AF65-F5344CB8AC3E}">
        <p14:creationId xmlns:p14="http://schemas.microsoft.com/office/powerpoint/2010/main" val="2526356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512D043-4FA4-44B4-B642-3CCD4ACE981C}" type="datetimeFigureOut">
              <a:rPr lang="en-NZ" smtClean="0"/>
              <a:pPr/>
              <a:t>1/05/2014</a:t>
            </a:fld>
            <a:endParaRPr lang="en-NZ"/>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NZ"/>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873E4C1-0628-4A91-9F8F-3340748E94B9}" type="slidenum">
              <a:rPr lang="en-NZ" smtClean="0"/>
              <a:pPr/>
              <a:t>‹#›</a:t>
            </a:fld>
            <a:endParaRPr lang="en-NZ"/>
          </a:p>
        </p:txBody>
      </p:sp>
    </p:spTree>
  </p:cSld>
  <p:clrMapOvr>
    <a:masterClrMapping/>
  </p:clrMapOvr>
  <p:transition advTm="18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12D043-4FA4-44B4-B642-3CCD4ACE981C}" type="datetimeFigureOut">
              <a:rPr lang="en-NZ" smtClean="0"/>
              <a:pPr/>
              <a:t>1/05/2014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73E4C1-0628-4A91-9F8F-3340748E94B9}" type="slidenum">
              <a:rPr lang="en-NZ" smtClean="0"/>
              <a:pPr/>
              <a:t>‹#›</a:t>
            </a:fld>
            <a:endParaRPr lang="en-NZ"/>
          </a:p>
        </p:txBody>
      </p:sp>
    </p:spTree>
  </p:cSld>
  <p:clrMapOvr>
    <a:masterClrMapping/>
  </p:clrMapOvr>
  <p:transition advTm="18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12D043-4FA4-44B4-B642-3CCD4ACE981C}" type="datetimeFigureOut">
              <a:rPr lang="en-NZ" smtClean="0"/>
              <a:pPr/>
              <a:t>1/05/2014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873E4C1-0628-4A91-9F8F-3340748E94B9}" type="slidenum">
              <a:rPr lang="en-NZ" smtClean="0"/>
              <a:pPr/>
              <a:t>‹#›</a:t>
            </a:fld>
            <a:endParaRPr lang="en-NZ"/>
          </a:p>
        </p:txBody>
      </p:sp>
    </p:spTree>
  </p:cSld>
  <p:clrMapOvr>
    <a:masterClrMapping/>
  </p:clrMapOvr>
  <p:transition advTm="18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512D043-4FA4-44B4-B642-3CCD4ACE981C}" type="datetimeFigureOut">
              <a:rPr lang="en-NZ" smtClean="0"/>
              <a:pPr/>
              <a:t>1/05/2014</a:t>
            </a:fld>
            <a:endParaRPr lang="en-NZ"/>
          </a:p>
        </p:txBody>
      </p:sp>
      <p:sp>
        <p:nvSpPr>
          <p:cNvPr id="5" name="Footer Placeholder 4"/>
          <p:cNvSpPr>
            <a:spLocks noGrp="1"/>
          </p:cNvSpPr>
          <p:nvPr>
            <p:ph type="ftr" sz="quarter" idx="11"/>
          </p:nvPr>
        </p:nvSpPr>
        <p:spPr>
          <a:xfrm>
            <a:off x="457200" y="6480969"/>
            <a:ext cx="4260056" cy="300831"/>
          </a:xfrm>
        </p:spPr>
        <p:txBody>
          <a:bodyPr/>
          <a:lstStyle/>
          <a:p>
            <a:endParaRPr lang="en-NZ"/>
          </a:p>
        </p:txBody>
      </p:sp>
      <p:sp>
        <p:nvSpPr>
          <p:cNvPr id="6" name="Slide Number Placeholder 5"/>
          <p:cNvSpPr>
            <a:spLocks noGrp="1"/>
          </p:cNvSpPr>
          <p:nvPr>
            <p:ph type="sldNum" sz="quarter" idx="12"/>
          </p:nvPr>
        </p:nvSpPr>
        <p:spPr/>
        <p:txBody>
          <a:bodyPr/>
          <a:lstStyle/>
          <a:p>
            <a:fld id="{3873E4C1-0628-4A91-9F8F-3340748E94B9}" type="slidenum">
              <a:rPr lang="en-NZ" smtClean="0"/>
              <a:pPr/>
              <a:t>‹#›</a:t>
            </a:fld>
            <a:endParaRPr lang="en-NZ"/>
          </a:p>
        </p:txBody>
      </p:sp>
    </p:spTree>
  </p:cSld>
  <p:clrMapOvr>
    <a:masterClrMapping/>
  </p:clrMapOvr>
  <p:transition advTm="18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512D043-4FA4-44B4-B642-3CCD4ACE981C}" type="datetimeFigureOut">
              <a:rPr lang="en-NZ" smtClean="0"/>
              <a:pPr/>
              <a:t>1/05/2014</a:t>
            </a:fld>
            <a:endParaRPr lang="en-NZ"/>
          </a:p>
        </p:txBody>
      </p:sp>
      <p:sp>
        <p:nvSpPr>
          <p:cNvPr id="5" name="Footer Placeholder 4"/>
          <p:cNvSpPr>
            <a:spLocks noGrp="1"/>
          </p:cNvSpPr>
          <p:nvPr>
            <p:ph type="ftr" sz="quarter" idx="11"/>
          </p:nvPr>
        </p:nvSpPr>
        <p:spPr>
          <a:xfrm>
            <a:off x="2619376" y="6480969"/>
            <a:ext cx="4260056" cy="300831"/>
          </a:xfrm>
        </p:spPr>
        <p:txBody>
          <a:bodyPr/>
          <a:lstStyle/>
          <a:p>
            <a:endParaRPr lang="en-NZ"/>
          </a:p>
        </p:txBody>
      </p:sp>
      <p:sp>
        <p:nvSpPr>
          <p:cNvPr id="6" name="Slide Number Placeholder 5"/>
          <p:cNvSpPr>
            <a:spLocks noGrp="1"/>
          </p:cNvSpPr>
          <p:nvPr>
            <p:ph type="sldNum" sz="quarter" idx="12"/>
          </p:nvPr>
        </p:nvSpPr>
        <p:spPr>
          <a:xfrm>
            <a:off x="8451056" y="809624"/>
            <a:ext cx="502920" cy="300831"/>
          </a:xfrm>
        </p:spPr>
        <p:txBody>
          <a:bodyPr/>
          <a:lstStyle/>
          <a:p>
            <a:fld id="{3873E4C1-0628-4A91-9F8F-3340748E94B9}" type="slidenum">
              <a:rPr lang="en-NZ" smtClean="0"/>
              <a:pPr/>
              <a:t>‹#›</a:t>
            </a:fld>
            <a:endParaRPr lang="en-NZ"/>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advTm="18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512D043-4FA4-44B4-B642-3CCD4ACE981C}" type="datetimeFigureOut">
              <a:rPr lang="en-NZ" smtClean="0"/>
              <a:pPr/>
              <a:t>1/05/2014</a:t>
            </a:fld>
            <a:endParaRPr lang="en-NZ"/>
          </a:p>
        </p:txBody>
      </p:sp>
      <p:sp>
        <p:nvSpPr>
          <p:cNvPr id="6" name="Footer Placeholder 5"/>
          <p:cNvSpPr>
            <a:spLocks noGrp="1"/>
          </p:cNvSpPr>
          <p:nvPr>
            <p:ph type="ftr" sz="quarter" idx="11"/>
          </p:nvPr>
        </p:nvSpPr>
        <p:spPr>
          <a:xfrm>
            <a:off x="457200" y="6480969"/>
            <a:ext cx="4260056" cy="301752"/>
          </a:xfrm>
        </p:spPr>
        <p:txBody>
          <a:bodyPr/>
          <a:lstStyle/>
          <a:p>
            <a:endParaRPr lang="en-NZ"/>
          </a:p>
        </p:txBody>
      </p:sp>
      <p:sp>
        <p:nvSpPr>
          <p:cNvPr id="7" name="Slide Number Placeholder 6"/>
          <p:cNvSpPr>
            <a:spLocks noGrp="1"/>
          </p:cNvSpPr>
          <p:nvPr>
            <p:ph type="sldNum" sz="quarter" idx="12"/>
          </p:nvPr>
        </p:nvSpPr>
        <p:spPr>
          <a:xfrm>
            <a:off x="7589520" y="6480969"/>
            <a:ext cx="502920" cy="301752"/>
          </a:xfrm>
        </p:spPr>
        <p:txBody>
          <a:bodyPr/>
          <a:lstStyle/>
          <a:p>
            <a:fld id="{3873E4C1-0628-4A91-9F8F-3340748E94B9}" type="slidenum">
              <a:rPr lang="en-NZ" smtClean="0"/>
              <a:pPr/>
              <a:t>‹#›</a:t>
            </a:fld>
            <a:endParaRPr lang="en-NZ"/>
          </a:p>
        </p:txBody>
      </p:sp>
    </p:spTree>
  </p:cSld>
  <p:clrMapOvr>
    <a:masterClrMapping/>
  </p:clrMapOvr>
  <p:transition advTm="18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512D043-4FA4-44B4-B642-3CCD4ACE981C}" type="datetimeFigureOut">
              <a:rPr lang="en-NZ" smtClean="0"/>
              <a:pPr/>
              <a:t>1/05/2014</a:t>
            </a:fld>
            <a:endParaRPr lang="en-NZ"/>
          </a:p>
        </p:txBody>
      </p:sp>
      <p:sp>
        <p:nvSpPr>
          <p:cNvPr id="8" name="Footer Placeholder 7"/>
          <p:cNvSpPr>
            <a:spLocks noGrp="1"/>
          </p:cNvSpPr>
          <p:nvPr>
            <p:ph type="ftr" sz="quarter" idx="11"/>
          </p:nvPr>
        </p:nvSpPr>
        <p:spPr>
          <a:xfrm>
            <a:off x="457200" y="6480969"/>
            <a:ext cx="4261104" cy="301752"/>
          </a:xfrm>
        </p:spPr>
        <p:txBody>
          <a:bodyPr/>
          <a:lstStyle/>
          <a:p>
            <a:endParaRPr lang="en-NZ"/>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873E4C1-0628-4A91-9F8F-3340748E94B9}"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transition advTm="18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12D043-4FA4-44B4-B642-3CCD4ACE981C}" type="datetimeFigureOut">
              <a:rPr lang="en-NZ" smtClean="0"/>
              <a:pPr/>
              <a:t>1/05/2014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873E4C1-0628-4A91-9F8F-3340748E94B9}" type="slidenum">
              <a:rPr lang="en-NZ" smtClean="0"/>
              <a:pPr/>
              <a:t>‹#›</a:t>
            </a:fld>
            <a:endParaRPr lang="en-NZ"/>
          </a:p>
        </p:txBody>
      </p:sp>
    </p:spTree>
  </p:cSld>
  <p:clrMapOvr>
    <a:masterClrMapping/>
  </p:clrMapOvr>
  <p:transition advTm="18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512D043-4FA4-44B4-B642-3CCD4ACE981C}" type="datetimeFigureOut">
              <a:rPr lang="en-NZ" smtClean="0"/>
              <a:pPr/>
              <a:t>1/05/2014</a:t>
            </a:fld>
            <a:endParaRPr lang="en-NZ"/>
          </a:p>
        </p:txBody>
      </p:sp>
      <p:sp>
        <p:nvSpPr>
          <p:cNvPr id="3" name="Footer Placeholder 2"/>
          <p:cNvSpPr>
            <a:spLocks noGrp="1"/>
          </p:cNvSpPr>
          <p:nvPr>
            <p:ph type="ftr" sz="quarter" idx="11"/>
          </p:nvPr>
        </p:nvSpPr>
        <p:spPr>
          <a:xfrm>
            <a:off x="457200" y="6481890"/>
            <a:ext cx="4260056" cy="300831"/>
          </a:xfrm>
        </p:spPr>
        <p:txBody>
          <a:bodyPr/>
          <a:lstStyle/>
          <a:p>
            <a:endParaRPr lang="en-NZ"/>
          </a:p>
        </p:txBody>
      </p:sp>
      <p:sp>
        <p:nvSpPr>
          <p:cNvPr id="4" name="Slide Number Placeholder 3"/>
          <p:cNvSpPr>
            <a:spLocks noGrp="1"/>
          </p:cNvSpPr>
          <p:nvPr>
            <p:ph type="sldNum" sz="quarter" idx="12"/>
          </p:nvPr>
        </p:nvSpPr>
        <p:spPr>
          <a:xfrm>
            <a:off x="7589520" y="6480969"/>
            <a:ext cx="502920" cy="301752"/>
          </a:xfrm>
        </p:spPr>
        <p:txBody>
          <a:bodyPr/>
          <a:lstStyle/>
          <a:p>
            <a:fld id="{3873E4C1-0628-4A91-9F8F-3340748E94B9}" type="slidenum">
              <a:rPr lang="en-NZ" smtClean="0"/>
              <a:pPr/>
              <a:t>‹#›</a:t>
            </a:fld>
            <a:endParaRPr lang="en-NZ"/>
          </a:p>
        </p:txBody>
      </p:sp>
    </p:spTree>
  </p:cSld>
  <p:clrMapOvr>
    <a:masterClrMapping/>
  </p:clrMapOvr>
  <p:transition advTm="18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512D043-4FA4-44B4-B642-3CCD4ACE981C}" type="datetimeFigureOut">
              <a:rPr lang="en-NZ" smtClean="0"/>
              <a:pPr/>
              <a:t>1/05/2014</a:t>
            </a:fld>
            <a:endParaRPr lang="en-NZ"/>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NZ"/>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873E4C1-0628-4A91-9F8F-3340748E94B9}"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transition advTm="18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512D043-4FA4-44B4-B642-3CCD4ACE981C}" type="datetimeFigureOut">
              <a:rPr lang="en-NZ" smtClean="0"/>
              <a:pPr/>
              <a:t>1/05/2014</a:t>
            </a:fld>
            <a:endParaRPr lang="en-NZ"/>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NZ"/>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873E4C1-0628-4A91-9F8F-3340748E94B9}"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transition advTm="18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512D043-4FA4-44B4-B642-3CCD4ACE981C}" type="datetimeFigureOut">
              <a:rPr lang="en-NZ" smtClean="0"/>
              <a:pPr/>
              <a:t>1/05/2014</a:t>
            </a:fld>
            <a:endParaRPr lang="en-NZ"/>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NZ"/>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873E4C1-0628-4A91-9F8F-3340748E94B9}" type="slidenum">
              <a:rPr lang="en-NZ" smtClean="0"/>
              <a:pPr/>
              <a:t>‹#›</a:t>
            </a:fld>
            <a:endParaRPr lang="en-NZ"/>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advTm="1800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Quotes from The Joy of the Gospel</a:t>
            </a:r>
            <a:endParaRPr lang="en-NZ" dirty="0"/>
          </a:p>
        </p:txBody>
      </p:sp>
      <p:sp>
        <p:nvSpPr>
          <p:cNvPr id="3" name="Subtitle 2"/>
          <p:cNvSpPr>
            <a:spLocks noGrp="1"/>
          </p:cNvSpPr>
          <p:nvPr>
            <p:ph type="subTitle" idx="1"/>
          </p:nvPr>
        </p:nvSpPr>
        <p:spPr/>
        <p:txBody>
          <a:bodyPr/>
          <a:lstStyle/>
          <a:p>
            <a:r>
              <a:rPr lang="en-NZ" dirty="0" smtClean="0"/>
              <a:t>Pope Francis</a:t>
            </a:r>
            <a:endParaRPr lang="en-NZ" dirty="0"/>
          </a:p>
        </p:txBody>
      </p:sp>
      <p:pic>
        <p:nvPicPr>
          <p:cNvPr id="4" name="Picture 3" descr="popef2.jpg"/>
          <p:cNvPicPr>
            <a:picLocks noChangeAspect="1"/>
          </p:cNvPicPr>
          <p:nvPr/>
        </p:nvPicPr>
        <p:blipFill>
          <a:blip r:embed="rId3" cstate="print"/>
          <a:stretch>
            <a:fillRect/>
          </a:stretch>
        </p:blipFill>
        <p:spPr>
          <a:xfrm>
            <a:off x="179512" y="2708920"/>
            <a:ext cx="5245744" cy="3600400"/>
          </a:xfrm>
          <a:prstGeom prst="rect">
            <a:avLst/>
          </a:prstGeom>
        </p:spPr>
      </p:pic>
    </p:spTree>
  </p:cSld>
  <p:clrMapOvr>
    <a:masterClrMapping/>
  </p:clrMapOvr>
  <p:transition advTm="18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Parish</a:t>
            </a:r>
            <a:endParaRPr lang="en-NZ" dirty="0"/>
          </a:p>
        </p:txBody>
      </p:sp>
      <p:sp>
        <p:nvSpPr>
          <p:cNvPr id="3" name="Content Placeholder 2"/>
          <p:cNvSpPr>
            <a:spLocks noGrp="1"/>
          </p:cNvSpPr>
          <p:nvPr>
            <p:ph idx="1"/>
          </p:nvPr>
        </p:nvSpPr>
        <p:spPr/>
        <p:txBody>
          <a:bodyPr/>
          <a:lstStyle/>
          <a:p>
            <a:r>
              <a:rPr lang="en-NZ" b="1" dirty="0" smtClean="0"/>
              <a:t>“</a:t>
            </a:r>
            <a:r>
              <a:rPr lang="en-NZ" b="1" i="1" dirty="0" smtClean="0"/>
              <a:t>In all its activities the parish encourages and trains its members to be evangelizers. It is a community of communities, a sanctuary where the thirsty come to drink in the midst of their journey, and a centre of constant missionary outreach</a:t>
            </a:r>
            <a:r>
              <a:rPr lang="en-NZ" b="1" dirty="0" smtClean="0"/>
              <a:t>.” #28</a:t>
            </a:r>
            <a:endParaRPr lang="en-NZ" b="1" dirty="0"/>
          </a:p>
        </p:txBody>
      </p:sp>
    </p:spTree>
  </p:cSld>
  <p:clrMapOvr>
    <a:masterClrMapping/>
  </p:clrMapOvr>
  <p:transition advTm="18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Be Bold</a:t>
            </a:r>
            <a:endParaRPr lang="en-NZ" dirty="0"/>
          </a:p>
        </p:txBody>
      </p:sp>
      <p:sp>
        <p:nvSpPr>
          <p:cNvPr id="3" name="Content Placeholder 2"/>
          <p:cNvSpPr>
            <a:spLocks noGrp="1"/>
          </p:cNvSpPr>
          <p:nvPr>
            <p:ph idx="1"/>
          </p:nvPr>
        </p:nvSpPr>
        <p:spPr/>
        <p:txBody>
          <a:bodyPr/>
          <a:lstStyle/>
          <a:p>
            <a:r>
              <a:rPr lang="en-NZ" b="1" i="1" dirty="0" smtClean="0"/>
              <a:t>Pastoral ministry in a missionary key seeks to abandon the complacent attitude that says: “We have always done it this way”. I invite everyone to be bold and creative in this task of rethinking the goals, structures, style and methods of evangelization in their respective communities. #33</a:t>
            </a:r>
          </a:p>
          <a:p>
            <a:r>
              <a:rPr lang="en-NZ" b="1" i="1" dirty="0" smtClean="0"/>
              <a:t> </a:t>
            </a:r>
          </a:p>
          <a:p>
            <a:endParaRPr lang="en-NZ" dirty="0"/>
          </a:p>
        </p:txBody>
      </p:sp>
    </p:spTree>
  </p:cSld>
  <p:clrMapOvr>
    <a:masterClrMapping/>
  </p:clrMapOvr>
  <p:transition advTm="18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The Joy of</a:t>
            </a:r>
            <a:br>
              <a:rPr lang="en-NZ" dirty="0" smtClean="0"/>
            </a:br>
            <a:r>
              <a:rPr lang="en-NZ" dirty="0" smtClean="0"/>
              <a:t> the Gospel</a:t>
            </a:r>
            <a:endParaRPr lang="en-NZ" dirty="0"/>
          </a:p>
        </p:txBody>
      </p:sp>
      <p:sp>
        <p:nvSpPr>
          <p:cNvPr id="3" name="Content Placeholder 2"/>
          <p:cNvSpPr>
            <a:spLocks noGrp="1"/>
          </p:cNvSpPr>
          <p:nvPr>
            <p:ph idx="1"/>
          </p:nvPr>
        </p:nvSpPr>
        <p:spPr>
          <a:xfrm>
            <a:off x="683568" y="2897560"/>
            <a:ext cx="8229600" cy="3960440"/>
          </a:xfrm>
        </p:spPr>
        <p:txBody>
          <a:bodyPr/>
          <a:lstStyle/>
          <a:p>
            <a:endParaRPr lang="en-NZ" dirty="0" smtClean="0"/>
          </a:p>
          <a:p>
            <a:r>
              <a:rPr lang="en-NZ" dirty="0" smtClean="0"/>
              <a:t>“</a:t>
            </a:r>
            <a:r>
              <a:rPr lang="en-NZ" b="1" i="1" dirty="0" smtClean="0"/>
              <a:t>A Church which “goes forth” is a Church whose doors are open. Going out to others in order to reach the fringes of humanity does not mean rushing out aimlessly into the world.” #4</a:t>
            </a:r>
            <a:r>
              <a:rPr lang="en-NZ" dirty="0" smtClean="0"/>
              <a:t>6</a:t>
            </a:r>
          </a:p>
          <a:p>
            <a:endParaRPr lang="en-NZ" dirty="0"/>
          </a:p>
        </p:txBody>
      </p:sp>
      <p:pic>
        <p:nvPicPr>
          <p:cNvPr id="5" name="Picture 4" descr="openndoor.pg.jpg"/>
          <p:cNvPicPr>
            <a:picLocks noChangeAspect="1"/>
          </p:cNvPicPr>
          <p:nvPr/>
        </p:nvPicPr>
        <p:blipFill>
          <a:blip r:embed="rId2" cstate="print"/>
          <a:stretch>
            <a:fillRect/>
          </a:stretch>
        </p:blipFill>
        <p:spPr>
          <a:xfrm>
            <a:off x="4065078" y="260648"/>
            <a:ext cx="5078922" cy="2875344"/>
          </a:xfrm>
          <a:prstGeom prst="rect">
            <a:avLst/>
          </a:prstGeom>
        </p:spPr>
      </p:pic>
    </p:spTree>
  </p:cSld>
  <p:clrMapOvr>
    <a:masterClrMapping/>
  </p:clrMapOvr>
  <p:transition advTm="18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solidFill>
                  <a:schemeClr val="tx1"/>
                </a:solidFill>
              </a:rPr>
              <a:t>Go Forth</a:t>
            </a:r>
            <a:endParaRPr lang="en-NZ" b="1" dirty="0">
              <a:solidFill>
                <a:schemeClr val="tx1"/>
              </a:solidFill>
            </a:endParaRPr>
          </a:p>
        </p:txBody>
      </p:sp>
      <p:sp>
        <p:nvSpPr>
          <p:cNvPr id="3" name="Content Placeholder 2"/>
          <p:cNvSpPr>
            <a:spLocks noGrp="1"/>
          </p:cNvSpPr>
          <p:nvPr>
            <p:ph idx="1"/>
          </p:nvPr>
        </p:nvSpPr>
        <p:spPr/>
        <p:txBody>
          <a:bodyPr/>
          <a:lstStyle/>
          <a:p>
            <a:r>
              <a:rPr lang="en-NZ" b="1" dirty="0" smtClean="0"/>
              <a:t>“</a:t>
            </a:r>
            <a:r>
              <a:rPr lang="en-NZ" b="1" i="1" dirty="0" smtClean="0">
                <a:solidFill>
                  <a:schemeClr val="accent1"/>
                </a:solidFill>
              </a:rPr>
              <a:t>Let us go forth, then, let us go forth to offer everyone the life of Jesus Christ”#49</a:t>
            </a:r>
          </a:p>
          <a:p>
            <a:pPr>
              <a:buNone/>
            </a:pPr>
            <a:r>
              <a:rPr lang="en-NZ" i="1" dirty="0" smtClean="0">
                <a:solidFill>
                  <a:schemeClr val="accent1"/>
                </a:solidFill>
              </a:rPr>
              <a:t> </a:t>
            </a:r>
            <a:endParaRPr lang="en-NZ" i="1" dirty="0">
              <a:solidFill>
                <a:schemeClr val="accent1"/>
              </a:solidFill>
            </a:endParaRPr>
          </a:p>
        </p:txBody>
      </p:sp>
      <p:pic>
        <p:nvPicPr>
          <p:cNvPr id="4" name="Picture 1" descr="\\FILE2K3\userdata\PatL\My Documents\My Pictures\Christian art\ev.jpg"/>
          <p:cNvPicPr>
            <a:picLocks noChangeAspect="1" noChangeArrowheads="1"/>
          </p:cNvPicPr>
          <p:nvPr/>
        </p:nvPicPr>
        <p:blipFill>
          <a:blip r:embed="rId2" cstate="print"/>
          <a:srcRect/>
          <a:stretch>
            <a:fillRect/>
          </a:stretch>
        </p:blipFill>
        <p:spPr bwMode="auto">
          <a:xfrm>
            <a:off x="1835696" y="3068960"/>
            <a:ext cx="5549116" cy="3240360"/>
          </a:xfrm>
          <a:prstGeom prst="rect">
            <a:avLst/>
          </a:prstGeom>
          <a:noFill/>
        </p:spPr>
      </p:pic>
    </p:spTree>
  </p:cSld>
  <p:clrMapOvr>
    <a:masterClrMapping/>
  </p:clrMapOvr>
  <p:transition advTm="18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 dirty church</a:t>
            </a:r>
            <a:endParaRPr lang="en-NZ" b="1" dirty="0"/>
          </a:p>
        </p:txBody>
      </p:sp>
      <p:sp>
        <p:nvSpPr>
          <p:cNvPr id="3" name="Content Placeholder 2"/>
          <p:cNvSpPr>
            <a:spLocks noGrp="1"/>
          </p:cNvSpPr>
          <p:nvPr>
            <p:ph idx="1"/>
          </p:nvPr>
        </p:nvSpPr>
        <p:spPr/>
        <p:txBody>
          <a:bodyPr/>
          <a:lstStyle/>
          <a:p>
            <a:r>
              <a:rPr lang="en-NZ" b="1" i="1" dirty="0" smtClean="0"/>
              <a:t>I prefer a Church which is bruised, hurting and dirty because it has been out on the streets, rather than a Church which is unhealthy from being confined and from clinging to its own security</a:t>
            </a:r>
            <a:r>
              <a:rPr lang="en-NZ" i="1" dirty="0" smtClean="0"/>
              <a:t>. #49</a:t>
            </a:r>
          </a:p>
          <a:p>
            <a:endParaRPr lang="en-NZ" dirty="0"/>
          </a:p>
        </p:txBody>
      </p:sp>
    </p:spTree>
  </p:cSld>
  <p:clrMapOvr>
    <a:masterClrMapping/>
  </p:clrMapOvr>
  <p:transition advTm="18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The Joy of the Gospel</a:t>
            </a:r>
            <a:endParaRPr lang="en-NZ" b="1" dirty="0"/>
          </a:p>
        </p:txBody>
      </p:sp>
      <p:sp>
        <p:nvSpPr>
          <p:cNvPr id="3" name="Content Placeholder 2"/>
          <p:cNvSpPr>
            <a:spLocks noGrp="1"/>
          </p:cNvSpPr>
          <p:nvPr>
            <p:ph idx="1"/>
          </p:nvPr>
        </p:nvSpPr>
        <p:spPr/>
        <p:txBody>
          <a:bodyPr/>
          <a:lstStyle/>
          <a:p>
            <a:r>
              <a:rPr lang="en-NZ" i="1" dirty="0" smtClean="0"/>
              <a:t>One of the more serious temptations which stifles boldness and zeal (in evangelization) is a defeatism which turns us into querulous and disillusioned pessimists, “sourpusses</a:t>
            </a:r>
            <a:r>
              <a:rPr lang="en-NZ" dirty="0" smtClean="0"/>
              <a:t>”. </a:t>
            </a:r>
            <a:endParaRPr lang="en-NZ" dirty="0"/>
          </a:p>
        </p:txBody>
      </p:sp>
      <p:pic>
        <p:nvPicPr>
          <p:cNvPr id="16386" name="Picture 2" descr="https://encrypted-tbn3.gstatic.com/images?q=tbn:ANd9GcSoHOpZb8E-0Icjv-7BGH9i8CCQSHiflCypruMOAaNsq7MZyn_d"/>
          <p:cNvPicPr>
            <a:picLocks noChangeAspect="1" noChangeArrowheads="1"/>
          </p:cNvPicPr>
          <p:nvPr/>
        </p:nvPicPr>
        <p:blipFill>
          <a:blip r:embed="rId2" cstate="print"/>
          <a:srcRect/>
          <a:stretch>
            <a:fillRect/>
          </a:stretch>
        </p:blipFill>
        <p:spPr bwMode="auto">
          <a:xfrm>
            <a:off x="5436096" y="3861048"/>
            <a:ext cx="3148847" cy="2561776"/>
          </a:xfrm>
          <a:prstGeom prst="rect">
            <a:avLst/>
          </a:prstGeom>
          <a:noFill/>
        </p:spPr>
      </p:pic>
    </p:spTree>
  </p:cSld>
  <p:clrMapOvr>
    <a:masterClrMapping/>
  </p:clrMapOvr>
  <p:transition advTm="18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a:xfrm>
            <a:off x="457200" y="1882808"/>
            <a:ext cx="5050904" cy="4572000"/>
          </a:xfrm>
        </p:spPr>
        <p:txBody>
          <a:bodyPr/>
          <a:lstStyle/>
          <a:p>
            <a:r>
              <a:rPr lang="en-NZ" b="1" i="1" dirty="0" smtClean="0"/>
              <a:t>The Church must be a place of mercy freely given, where everyone can feel welcomed, loved, forgiven and encouraged to live the good life of the Gospel.</a:t>
            </a:r>
          </a:p>
        </p:txBody>
      </p:sp>
      <p:pic>
        <p:nvPicPr>
          <p:cNvPr id="14338" name="Picture 2" descr="https://encrypted-tbn2.gstatic.com/images?q=tbn:ANd9GcS7GKuBIh-cNrnEntLh7PFyV4sJ8SMU5qmnQ57ipmrGnFuBzCa1FA"/>
          <p:cNvPicPr>
            <a:picLocks noChangeAspect="1" noChangeArrowheads="1"/>
          </p:cNvPicPr>
          <p:nvPr/>
        </p:nvPicPr>
        <p:blipFill>
          <a:blip r:embed="rId2" cstate="print"/>
          <a:srcRect/>
          <a:stretch>
            <a:fillRect/>
          </a:stretch>
        </p:blipFill>
        <p:spPr bwMode="auto">
          <a:xfrm>
            <a:off x="5580112" y="2276872"/>
            <a:ext cx="3119611" cy="3966140"/>
          </a:xfrm>
          <a:prstGeom prst="rect">
            <a:avLst/>
          </a:prstGeom>
          <a:noFill/>
        </p:spPr>
      </p:pic>
    </p:spTree>
  </p:cSld>
  <p:clrMapOvr>
    <a:masterClrMapping/>
  </p:clrMapOvr>
  <p:transition advTm="18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lstStyle/>
          <a:p>
            <a:r>
              <a:rPr lang="en-NZ" dirty="0" smtClean="0"/>
              <a:t>The Joy of the Gospel</a:t>
            </a:r>
            <a:endParaRPr lang="en-NZ" dirty="0"/>
          </a:p>
        </p:txBody>
      </p:sp>
      <p:sp>
        <p:nvSpPr>
          <p:cNvPr id="3" name="Content Placeholder 2"/>
          <p:cNvSpPr>
            <a:spLocks noGrp="1"/>
          </p:cNvSpPr>
          <p:nvPr>
            <p:ph idx="1"/>
          </p:nvPr>
        </p:nvSpPr>
        <p:spPr/>
        <p:txBody>
          <a:bodyPr/>
          <a:lstStyle/>
          <a:p>
            <a:r>
              <a:rPr lang="en-NZ" dirty="0" smtClean="0"/>
              <a:t>In virtue of their baptism, </a:t>
            </a:r>
            <a:r>
              <a:rPr lang="en-NZ" b="1" dirty="0" smtClean="0"/>
              <a:t>all the members </a:t>
            </a:r>
            <a:r>
              <a:rPr lang="en-NZ" dirty="0" smtClean="0"/>
              <a:t>of the People of God have become </a:t>
            </a:r>
            <a:r>
              <a:rPr lang="en-NZ" b="1" dirty="0" smtClean="0"/>
              <a:t>missionary disciples (cf. </a:t>
            </a:r>
            <a:r>
              <a:rPr lang="en-NZ" b="1" i="1" dirty="0" smtClean="0"/>
              <a:t>Mt 28:19).</a:t>
            </a:r>
            <a:r>
              <a:rPr lang="en-NZ" b="1" dirty="0" smtClean="0"/>
              <a:t> </a:t>
            </a:r>
          </a:p>
          <a:p>
            <a:r>
              <a:rPr lang="en-NZ" dirty="0" smtClean="0"/>
              <a:t>The new evangelization calls for </a:t>
            </a:r>
            <a:r>
              <a:rPr lang="en-NZ" b="1" dirty="0" smtClean="0"/>
              <a:t>personal involvement on the part of each of the baptized #120</a:t>
            </a:r>
            <a:endParaRPr lang="en-NZ" b="1" dirty="0"/>
          </a:p>
        </p:txBody>
      </p:sp>
      <p:sp>
        <p:nvSpPr>
          <p:cNvPr id="13314" name="AutoShape 2" descr="data:image/jpeg;base64,/9j/4AAQSkZJRgABAQAAAQABAAD/2wCEAAkGBhISERUTEhQVFRQUFRcaGBcYFhgfGxwWGxwWHRoeIR0XHyseHBokHxwcHzsgIycpLS4sGh8xODAqNSYsLCkBCQoKDgwOGg8PGjEhHyUsLC02MSk1LTUsLyk1KjU1Mi0uLCoqLDQsLCwpKSkpKiksNCkpLDUwKTAwKSwpNS01LP/AABEIAHgAwAMBIgACEQEDEQH/xAAbAAACAwEBAQAAAAAAAAAAAAAABQMEBgIBB//EADYQAAICAQMCBQMCBQMEAwAAAAECAxEABBIhBTEGEyJBUTJhcSOBFEJSkaFicrEVFtHhJEPw/8QAGAEAAwEBAAAAAAAAAAAAAAAAAAIDAQT/xAAqEQACAgEDAwIGAwEAAAAAAAABAgARAxIh8BMxQVHhImFxwdHxBIGRI//aAAwDAQACEQMRAD8A+44YYYQhlfW6+OFd0rhFurJ98sYs670eGdB5wcrHbUpa+3PC8nj2xlAJ+LtFYkDbvPdV4j00Z2tIC39K2x/cLZH75b0WtSVA8Z3Kb5/HBFHkG8zng6cJE1QukReV/MO3aFDGgRu38AVyO4OQy9f1KqsgEarLHM6R7eVVV3K7G+SbsivfLnDuVWQGbYM02GGKugNqHQSzuv6igiMKBsvkerubFd856t13yXK7bqF5Cb+CFUVXO5jWS6Z1aRvLaxp1HaN8g0WtSVA6G1N0a70SPf8AGZrW9ek8uCYMQZI5t8Y7AojknkbgQ4A7++d+G+vKsaxsmyNNOHV7+pUO1zVcc2R8j845wMFuTGZS1TU4Zi9L4vlPmztQiCHy0Ir191XceWO0EmuBYGN+i+IHmlKtGEVohJHydxTdts/k8j7YNgdRZmrnRjQj3DFfiDWvHGoiIEksixqSLAJPJo/Cgn9sTabxTITPtG9mljGnU8ArICFPHO30s34xVxMwsTWyqpozW4Zl4OvzLL5LFJG89ULhSoC7N8nF914F/wCoXjTw91Y6mNpONvmuq1fKKaBN+574NiZRZguVWNCNMMR9Y8RGFpVVAxSJGHPeR2KotD8X3ytqPEOySOXeTE+meR04pa2bSPeySV5OAwsYHKomlwzDr4q1XlPKSts0flIUq/UN4F0WADKu4+5NdsY9U6xNpYlWSRXnlPpqPhAAN3C8sB7fJIxz/HYGucEQfyFIuafDFvQNU7wr5puUcPwAQe4BA4DAEWMZZBhpNS6mxcMMMMybDDDDCEMMMUeJdQ6xKkbFZJpEjVh3Fm2I+4UE4yrqNRWbSLneg6SUSWJyDE7OVq9wWQsWB9uL4IyvF4WUI4eR3Z4vKDmvTGBQAAFfc/ONl1abvL3qXA+ncN1fjvi9vEsIn8kbifUCwHpVlG4gn5rnjtlA2Q3X1kyuMVf0jOKPaoUewA/ti7XdBWWdJWY+gAFOKam3Lf4bmveh8ZxpvFOmkZFVyS9V6TQJsgE1QY12OcDxEjrMFeNGik2DcbvlRuKqbok1gFyKe1QLY2He5JrPDcTCUqNryoyluSBu7kC6Fmiaq8j1nhaOREXc6bIjEdtepCBwbB9xf98tajrcayiIB3fjcEQtsB7FiO3/AI5zlevxHUfw4JL82QPSCBZF/IFcfcZoOXx9YEY/tKcvhNZFIlkeRioUMdo2oCCVUAULqie+MZekqZUlBZWRStLQDJ32kEdgeeKxZ4n6yoRoEc+c5RBtB9JdgBZHCmr97x+i0APjMYvQJPrBQlkD5RR1aCDUOIJSytHUgo7bBDKaPuKJB/OLdJ0tdRJLLExjVHjWFlAI/SV1JAPBX1lf2xv14acR7tRGJAGAUbQxLMQAAD7nPNP1qBUl7Rpp3MbdgOADwB7c1+cdWYL8N8/MVlUt8VSrL4QjKxqHkGzzNxBG5/MrfuPy1dx7EjGOh6RHCzNHuAf+XcdgPHZewuhkWm6/C4HJUmQR7WVg28jcBRF8jm8t6TWpICUNhWZTwfqU0w5+Dk2bJVNcdVx3aylL0FG1I1BZuAvo/l3ruCt+QGbj73nE/heApIqrsMlWw5qm3Cg1gDdztHGXtT1GKMMXdRsXc3PIXtdDmryM9UUTeUQRaF1Y1tYCt1c3Ysd8A2TxyoFcfmUj4ZVuZJHeQvGxdq7IwYIABSqSOQMsdS6P5rrIsjxOqstqFPpaifqBo8d8qp4x0xDtuYKhQFipo7yQpHyvB5ywPEMXk+cwkRbAUMhDMTW3aPe74xiMoO4ig4iNjLmg0CQoEQGhfJNkk8kknuSffLGVuna9Zo1lS9rixYo/GWci13v3llqtu0MMMMybDDDKXV+piCPeVLEsqqo7lmIAHOaASaEwkAWZdzO+MIZahkiv9OT1EDcVDDbuC+5AJ/vmiwxkbS1xXXUtTFN05xGZoImQRqRFakzO7+lpWH1GgSQv7/bIZ+kTxJ5qx1GkMyqhYBlDLzI/9TtySB24GbafUKlbr9TBRQJ5Pbt7ffPNZphJG8Z7OpU/ggjLj+QfIkDgHgzK9A6E7xwrJGI4Y1LUGsyyMCNxrsAp9+bP2GRHpJjV4107fpakSqVQU0O9G2qbsmv5f9OaRGbTaUmRg5ijPIG2wo4Hc88AZa0UxeNHZdrMqkr3okA1gczWT4uAwrQHmplxDqBK/wDDrqI2aQufM2eVtIBJ5G7ce1Amq+2Vem9NnhXzEilDohZ2kIJZ+WKIovhmolu5AoZuMifUqGVfd720CRwLPI4H75gzntU04B3uY6Hp05jjcI+2OZJGUipJnu3kIPIA9l/9ZqYNezTNGIyERRbmx+of5QKo0OSQftnWv6kkUcr2D5SkkAi7qwD8Xx/fLEDkqpYbSQCR8GuR+2K7lhZEZECmgYp8SaSZ/JMKhiku4gkAA7WCk33AJBr7Zno+mNHK6qrTRxS6dpAtFmkEchJo9/WyE/tmh6xG0JfUJMsYKgOHUspqwpUAghuarseMp9K1UmngkeSFwNrSmR2Tc7n2KjlCeOOwArK42ITb6c9pJ1BffnPnKUvS9Urxy+XulkeZyARtjkZUSOz8It9rs38458NdPl06NC4BRWYrJuFsGJPI9jjXTSFkVmG0lQSPgkcj9sJtQq7bv1MFFAnk38du3c5JsrMNNSq4lU6rmb6j0iSbVyIykQyrEXf/AEIH9A+5Yg/gZD1DoWpMbFiHKRLEojPqaMsPMb1dnKgCrPvmvziOVWvaQaJBo3RHcfnAZ2FV4gcKm78zG/8AQJGQKInWIzRWjkGRwHXc71wFCrtCjsLOX/FHT3kljtJXiVHoRFQfMJA5J7ArYv8AOabPDh12u4dBaqUujaV44gslA/0r9KL7IPkAUL9zZy9hhkSbNywFCoYZR6T1EzIz7doEjqvN2qkru+10cvYEEGjAEEWIZnPFetEcultSw8x2Cju0gWkH92/xmjyp1Hpkc6hXB4YMCCQwYdiCORj42CtZiZFLLQmX6j1nVJ5g3oW8umVF9MUjkLGoe7L2b5+LrKnUussRqVErUsCLEd1b2V9rMvySwIsZsE6JAIjD5Y8s8kGzZu7JPJN+93ns3S9OyrG0cdAUqkDgCu3v8dsuuZB4kGwufMUHRHTNpkV23TTDznLElyqOx78AE/FcDFMWtkl1EeqksRmQiFQ4tl5UALfbu7M3YKM2Ot6fHMoWRdwBBHcUR72Ochi6Fp1LFYlBcMCQOabuB8A/asxcy1Z7xmwm9u0yPXeoGdGYs+2QqI41JAEO4KZZK77uwB+fzW7ZqF/GUNN4f06RtEIxsf6gxJLVwLJN8e3xl6KIKoUCgAAB9h2xMjqwAXxHxoyklvMx+h8QTMYHka4lUDUNxtDS2VuhVKAt/G/nJOgzOJY1Q7Yn/iZET2KblCfcL3av9WabRdOihTZGgVbJofJ798NR06N2RmUExm0PIo8fHtwOO3GMcqmwBt+/H9xBiYUSd+fiYXWmZYtW7urXqUSSNU4Y1FVE+oewrkVfuc1HQNXN5k0U7BnTy24AFb1JKiu4BBF98s6rw9p5H8xkG+1N2e6kEe9ew/bjLZ0MZkEuxfMA2hq5r4vB8qstVzb8QTEytd83/MVdWHmavTRN9A3ykf1Mm0L+aJJ/tlPxt1lViaFVLsQpej9Kblq/ux4Ax51DpaTbd24MhtWVirC+DRHPOQx+HoFTYF4Lq7EklmZSCCzHk8jMR0Gknx+Zro51AefxM7r9fqRDqY5JP1U8hlIAWjIeVFewIqzjFdEdPJpokdv1HdpWLE7yqHg3YFk3Q+McarpMMjBnjVmAABI5oGx/nO9ZoI5QokXdtYMvcUw97Gacoqq5XDAYj3vl8Ey/T5HMitKjfxMm8xOZQ0NgH0hYm+gD5Fk5b8Io6Ru8kqlPMnLDaAA4kbc1967mj24xvoeiQQsWjjVWPF8mh8C+w+woZxL0CBvM9O3zfr2kjdzZHB4B96q8Gyq1j6c+UxcTLR57y9HKGAZSCrAEEdiD2P4zC+KOqGYP6iI7KRKpI3MCFaVyP/rU+kexObtEAAAFACgB7AZS0nQ4IlZUjWn+q7ax8eonjnt2xMTqh1ER8qM4oTLTdX1DefJHL/8AH08qbSKO4egEX7qBZJ9ywy/1vqxd2VWYRRnbUZIeWYiwikchVBBJGPk0MMcbIERYzuLCht5std8VkGg8P6eJzJFGATdckgA99oPCg/bKdVO9du3Od5PpP2vv3kXhNK0cH+wH9zZP/ON8g0ehjiXbGoVbJodrPfJ853OpiZ0INKgTwnM9F4oijihO2U+f5hQE7mNNwO/uWAA/8ZoHSwQexFZnuleGpEkhaZkZdOjJGFuySeGN8A18e+Ux6KOrmx+9SeTXY083H2uOOldRE8SyAFd18HuCCQRx9xibU62NdbJLKaXTxoi+5Mklk7QOS1AChjTo/TGgDruDIXZkG2ioYliCb55PwOBinW9BmGraeEI29eDITUb8DcFH1HaMZNGpt9ufaK+vSu2/PvLzeJohE8hWQFGC+WykOXYAqoHuTYxZ/wB4yRozTRKNuoWLajWRa7mH3YduPf8AGSzeFpA8flutDeXkey/mvQaQACi20ULI2/fF+u8NtFLBHFLSNO0iBkDbXVCSSSba/wBvfKouHtznPrN2y9+c59Lmt8YMkcwePypURSgvdy4bbdCgRVm+Msw+IE3AyCVDHAzvuG0AWosqDRJI4r5ywfDgOnmiLlpJwS8hHdyOOB2UcAD4yrJ0XUsd5MG5oDEwIYqKJKkAj1fcHj84v/I9tv1+5v8A1Hz/AH+p2PEbpteZESKRqWnt14ZrcVtHpUmgSboZ1N4viGn8/a/LMoSgGtSd3F8AAE4uXwSWljkcQoqsC0USkIQoNHtyxNewFcYyj8Jx/rbmZvN8wC+yCQlm2/csbs/AGDDDt9oKc0eK1i/nM31bxW0XmlVXbHLHGCbtm4aXgeyqe/zjfSgwQ/rSBtg5fbQ2j7C+wzO9Z6GIop5C/mNKWWFaoBpmF18seOfgYmJU1fFvHys2n4doy6l4lKNJsj3pCUEjlq5avSor1MAQfbJP+5lsAITu1JgXkc7fqb8Agj9sgh8NPvCvIpgWUy7aO5n4IDE8bVPx3ofGV9N4PcKC8o8yNriZV4X1FmJBPqZux+wGNWGv3FvLf6mj1epEaNI30opY18AXi6HrwlkMMfpk8lZAXHA3VQIBuwCD398tdR0LSad4t1s0ZXcR3NVZA7c/GLYfC36Y3yFZiWLSJX84Cso3D6doUD/aD3yaBK+LvKOXv4e0pajxqRBEyorTSJuK2doF7fySzcADLsfXZ5NQ0EcS/p7C7s5rawHA2j6r3fb05DJ4VZZSYWjVSsahim6SMICvoJ4BI9/nGHSehiDzQD6XK7a7hQgXknubs/vlWOIDYc9pNRlJ3PPeVNP4o8zViGNVMYLBnvm17kDtt3Utnubrtj2WZVUsxAVQSSewA75nuk+Fmj2LIY9kZBqNKMjKbVnY8mu+35xj4h6fJNFsj28upYOSFZQbIJUE0ePz9sm4QsAvaOhcKS3eZzrPiSSaKZAgWN4GZCSd5UsqBiPZWs0O9c491XVHEnkaZUZkA3GRtqrY9K8Aksa9hxi7V+DHYOwm/UkjpyVFMwO5a/oQEAUL4AzvW+HptQxMi6dN4W2ClpErvtahZPyTx8HLHpECu36/2RHVBN9/3/ksajxMysdsdxpKkTvur1sQCEFeraTzdY/zP6Tw7IHXzHUxRyvIigHczsxYFye+2z27nnNBnPk0bBZ0Y9W+qGGGGSlYZFPqUQW7BQSBZIHJ9uclxH4u0glijjIJD6iIGv6d3P44vHRQzAGI5KqSIz0nUopULxurICQWB4Fd8oS6iHVCMxkSKs31K5UowUmwRy3HFDuGOLfEupHmR6UKdm3eY04MnO1IxXZLFsewAxdoA8c0XnqYyJpyzbfR5jqFi2/I2g1+QM6FxCtQ/qc7ZTekzYf9Vh83yfMXzf6L5+f+Oc60/UopHZEdWZPqAPb/APVmIg6nLHAyadhICjF3ETq6MSPU5s7n5PHcVnWkm/hY3aFgVIWPz3TYu4ml2g/yrbOzG7JzT/G5zt9ID+Rznf6zT9U6p+rDDE43tKN4FEiMKzNY9roD98b5ielxBNTpnClYSJVR2U75HYLbv7jfzV+wPzjzxc1aY3e3fHvr+jeu7/GTfGNSqObx0yGmY82l/X62JEYykbBw3BagfkAHivn2xdo+kQpIXpikQBj3Ss6qCDe1D9NDgd+O2Kl0Wq2TMIyx1y8ix+kxsDdZvb5ZHbm17c5Jp9AD/GQbnElggKaLRLEipz/STYP5OOECg03NveKXLEWvN/aNJerlzpfKJUTsWO4C/LVSTx7WSuOc+edN0EUsuljjsL5TGdbb6gI968niyADWarwpKf4dY23b4bRtwI5BNcnuKrkYubEFG3NzNw5Cx35sJ31PqT+YungrzWG5mYWI07WR7kngDIpJp42giaUO0krFmCBf0lUkiuRd0L++V9H1CKHUatp3VGLoRuNXEEXbXyN2/tiycy6vVw7wUhZZCqkUxhGy93uN5A4+PzjKnjxXf+orP5832/ua3V9Rii5kdU4J5IHAq/z3H98502uEhtNrRlAwcMObJFbe9cd8yfTNMJJNHFIrFtN54bcrd1KbOSKI7H+2TdaKiXVq7mMvHBtO0m4wW3igR6bPPI4zOiL0+feveb1jWrx7X7TQf9wacpK6yK4hFvtN13/5o/2ybV6wrC0iKWbZarRsmuBQ571mV1ayajRzqKKRAeW0SsiyAA2NpslV+xo/tj3oc0CoiwByj7iCAxVSKsW3az/m8VsYUWPWMuQsa+UtdF1UskKvMgR2v0i+BfHfm6y9hhkCbNy4FCoYYYZk2GGGGEIYYYYQnlZ7hhhCeVnjIDwQCPvnWVuoavyo2etxFAL8sSAo/ckDNAs0JhNCzLOGKv4poAPNcyyyVSDaKPJO3tSD5Y+2VdJ4jHkmUh23tIyrQBEaizdmgAPk9yPnH6bHtE6gHeP88xKfFCG9q2Cdqkug3NzYpjagUeWrsftfc/iFUiLkFjb0oocJ9XJNUvbd7mq7jDpN6Q6q+sbbBd0L+ftnWJx4pg9X1WgN+njcCqlQTxuBZftz3y4upkeIMiqHPYM1qOe9pd8ew/uMwow7zQ6ntLEmnViCVBI7EgEj8X2zvaLuufn7Yq0OukJe2DoNoEgQgGQkggAE7lHHP5544rRa+fyUkkeNQw7qhLuxJ2hVuhxX9R/GN0z6xeoI/wA8rItGzmNTIAHKjcB2DVzk2SMqIYYYYQhhhhhCGGGGEIYYYYQhhhhhCGGGGEIZBrNIJEKmxyCCO4IIII+4Iz3DNBqYRcoyeH42suXdj9TFqJWiNvpoBKJ4Hyc9fw/ETzurcTtv08lSwod1JVTR+PjjDDG6jesXpr6T2ToSMSS8tm+fMP0m7X/bz/gfAyM+GICeQxWiNhY7ADZ4H5JP5o+woww6jesOmvpJB0GIKqqXXaWIZXO62O5rPvZAPPxkkvSVMJhDMqnuQfUbNmye9nv+cMMNbes3QvpPY+mbVKiST2r1diPjjt9u3HbKsXhxVIPmzHau1fUOB9iBY/8AQz3DDWw8zNCxpGtACyaHc9znWGGJHhhhhhCGGGGEIYYYYQ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NZ"/>
          </a:p>
        </p:txBody>
      </p:sp>
      <p:sp>
        <p:nvSpPr>
          <p:cNvPr id="13316" name="AutoShape 4" descr="data:image/jpeg;base64,/9j/4AAQSkZJRgABAQAAAQABAAD/2wCEAAkGBhISERUTEhQVFRQUFRcaGBcYFhgfGxwWGxwWHRoeIR0XHyseHBokHxwcHzsgIycpLS4sGh8xODAqNSYsLCkBCQoKDgwOGg8PGjEhHyUsLC02MSk1LTUsLyk1KjU1Mi0uLCoqLDQsLCwpKSkpKiksNCkpLDUwKTAwKSwpNS01LP/AABEIAHgAwAMBIgACEQEDEQH/xAAbAAACAwEBAQAAAAAAAAAAAAAABQMEBgIBB//EADYQAAICAQMCBQMCBQMEAwAAAAECAxEABBIhBTEGEyJBUTJhcSOBFEJSkaFicrEVFtHhJEPw/8QAGAEAAwEBAAAAAAAAAAAAAAAAAAIDAQT/xAAqEQACAgEDAwIGAwEAAAAAAAABAgARAxIh8BMxQVHhImFxwdHxBIGRI//aAAwDAQACEQMRAD8A+44YYYQhlfW6+OFd0rhFurJ98sYs670eGdB5wcrHbUpa+3PC8nj2xlAJ+LtFYkDbvPdV4j00Z2tIC39K2x/cLZH75b0WtSVA8Z3Kb5/HBFHkG8zng6cJE1QukReV/MO3aFDGgRu38AVyO4OQy9f1KqsgEarLHM6R7eVVV3K7G+SbsivfLnDuVWQGbYM02GGKugNqHQSzuv6igiMKBsvkerubFd856t13yXK7bqF5Cb+CFUVXO5jWS6Z1aRvLaxp1HaN8g0WtSVA6G1N0a70SPf8AGZrW9ek8uCYMQZI5t8Y7AojknkbgQ4A7++d+G+vKsaxsmyNNOHV7+pUO1zVcc2R8j845wMFuTGZS1TU4Zi9L4vlPmztQiCHy0Ir191XceWO0EmuBYGN+i+IHmlKtGEVohJHydxTdts/k8j7YNgdRZmrnRjQj3DFfiDWvHGoiIEksixqSLAJPJo/Cgn9sTabxTITPtG9mljGnU8ArICFPHO30s34xVxMwsTWyqpozW4Zl4OvzLL5LFJG89ULhSoC7N8nF914F/wCoXjTw91Y6mNpONvmuq1fKKaBN+574NiZRZguVWNCNMMR9Y8RGFpVVAxSJGHPeR2KotD8X3ytqPEOySOXeTE+meR04pa2bSPeySV5OAwsYHKomlwzDr4q1XlPKSts0flIUq/UN4F0WADKu4+5NdsY9U6xNpYlWSRXnlPpqPhAAN3C8sB7fJIxz/HYGucEQfyFIuafDFvQNU7wr5puUcPwAQe4BA4DAEWMZZBhpNS6mxcMMMMybDDDDCEMMMUeJdQ6xKkbFZJpEjVh3Fm2I+4UE4yrqNRWbSLneg6SUSWJyDE7OVq9wWQsWB9uL4IyvF4WUI4eR3Z4vKDmvTGBQAAFfc/ONl1abvL3qXA+ncN1fjvi9vEsIn8kbifUCwHpVlG4gn5rnjtlA2Q3X1kyuMVf0jOKPaoUewA/ti7XdBWWdJWY+gAFOKam3Lf4bmveh8ZxpvFOmkZFVyS9V6TQJsgE1QY12OcDxEjrMFeNGik2DcbvlRuKqbok1gFyKe1QLY2He5JrPDcTCUqNryoyluSBu7kC6Fmiaq8j1nhaOREXc6bIjEdtepCBwbB9xf98tajrcayiIB3fjcEQtsB7FiO3/AI5zlevxHUfw4JL82QPSCBZF/IFcfcZoOXx9YEY/tKcvhNZFIlkeRioUMdo2oCCVUAULqie+MZekqZUlBZWRStLQDJ32kEdgeeKxZ4n6yoRoEc+c5RBtB9JdgBZHCmr97x+i0APjMYvQJPrBQlkD5RR1aCDUOIJSytHUgo7bBDKaPuKJB/OLdJ0tdRJLLExjVHjWFlAI/SV1JAPBX1lf2xv14acR7tRGJAGAUbQxLMQAAD7nPNP1qBUl7Rpp3MbdgOADwB7c1+cdWYL8N8/MVlUt8VSrL4QjKxqHkGzzNxBG5/MrfuPy1dx7EjGOh6RHCzNHuAf+XcdgPHZewuhkWm6/C4HJUmQR7WVg28jcBRF8jm8t6TWpICUNhWZTwfqU0w5+Dk2bJVNcdVx3aylL0FG1I1BZuAvo/l3ruCt+QGbj73nE/heApIqrsMlWw5qm3Cg1gDdztHGXtT1GKMMXdRsXc3PIXtdDmryM9UUTeUQRaF1Y1tYCt1c3Ysd8A2TxyoFcfmUj4ZVuZJHeQvGxdq7IwYIABSqSOQMsdS6P5rrIsjxOqstqFPpaifqBo8d8qp4x0xDtuYKhQFipo7yQpHyvB5ywPEMXk+cwkRbAUMhDMTW3aPe74xiMoO4ig4iNjLmg0CQoEQGhfJNkk8kknuSffLGVuna9Zo1lS9rixYo/GWci13v3llqtu0MMMMybDDDKXV+piCPeVLEsqqo7lmIAHOaASaEwkAWZdzO+MIZahkiv9OT1EDcVDDbuC+5AJ/vmiwxkbS1xXXUtTFN05xGZoImQRqRFakzO7+lpWH1GgSQv7/bIZ+kTxJ5qx1GkMyqhYBlDLzI/9TtySB24GbafUKlbr9TBRQJ5Pbt7ffPNZphJG8Z7OpU/ggjLj+QfIkDgHgzK9A6E7xwrJGI4Y1LUGsyyMCNxrsAp9+bP2GRHpJjV4107fpakSqVQU0O9G2qbsmv5f9OaRGbTaUmRg5ijPIG2wo4Hc88AZa0UxeNHZdrMqkr3okA1gczWT4uAwrQHmplxDqBK/wDDrqI2aQufM2eVtIBJ5G7ce1Amq+2Vem9NnhXzEilDohZ2kIJZ+WKIovhmolu5AoZuMifUqGVfd720CRwLPI4H75gzntU04B3uY6Hp05jjcI+2OZJGUipJnu3kIPIA9l/9ZqYNezTNGIyERRbmx+of5QKo0OSQftnWv6kkUcr2D5SkkAi7qwD8Xx/fLEDkqpYbSQCR8GuR+2K7lhZEZECmgYp8SaSZ/JMKhiku4gkAA7WCk33AJBr7Zno+mNHK6qrTRxS6dpAtFmkEchJo9/WyE/tmh6xG0JfUJMsYKgOHUspqwpUAghuarseMp9K1UmngkeSFwNrSmR2Tc7n2KjlCeOOwArK42ITb6c9pJ1BffnPnKUvS9Urxy+XulkeZyARtjkZUSOz8It9rs38458NdPl06NC4BRWYrJuFsGJPI9jjXTSFkVmG0lQSPgkcj9sJtQq7bv1MFFAnk38du3c5JsrMNNSq4lU6rmb6j0iSbVyIykQyrEXf/AEIH9A+5Yg/gZD1DoWpMbFiHKRLEojPqaMsPMb1dnKgCrPvmvziOVWvaQaJBo3RHcfnAZ2FV4gcKm78zG/8AQJGQKInWIzRWjkGRwHXc71wFCrtCjsLOX/FHT3kljtJXiVHoRFQfMJA5J7ArYv8AOabPDh12u4dBaqUujaV44gslA/0r9KL7IPkAUL9zZy9hhkSbNywFCoYZR6T1EzIz7doEjqvN2qkru+10cvYEEGjAEEWIZnPFetEcultSw8x2Cju0gWkH92/xmjyp1Hpkc6hXB4YMCCQwYdiCORj42CtZiZFLLQmX6j1nVJ5g3oW8umVF9MUjkLGoe7L2b5+LrKnUussRqVErUsCLEd1b2V9rMvySwIsZsE6JAIjD5Y8s8kGzZu7JPJN+93ns3S9OyrG0cdAUqkDgCu3v8dsuuZB4kGwufMUHRHTNpkV23TTDznLElyqOx78AE/FcDFMWtkl1EeqksRmQiFQ4tl5UALfbu7M3YKM2Ot6fHMoWRdwBBHcUR72Ochi6Fp1LFYlBcMCQOabuB8A/asxcy1Z7xmwm9u0yPXeoGdGYs+2QqI41JAEO4KZZK77uwB+fzW7ZqF/GUNN4f06RtEIxsf6gxJLVwLJN8e3xl6KIKoUCgAAB9h2xMjqwAXxHxoyklvMx+h8QTMYHka4lUDUNxtDS2VuhVKAt/G/nJOgzOJY1Q7Yn/iZET2KblCfcL3av9WabRdOihTZGgVbJofJ798NR06N2RmUExm0PIo8fHtwOO3GMcqmwBt+/H9xBiYUSd+fiYXWmZYtW7urXqUSSNU4Y1FVE+oewrkVfuc1HQNXN5k0U7BnTy24AFb1JKiu4BBF98s6rw9p5H8xkG+1N2e6kEe9ew/bjLZ0MZkEuxfMA2hq5r4vB8qstVzb8QTEytd83/MVdWHmavTRN9A3ykf1Mm0L+aJJ/tlPxt1lViaFVLsQpej9Kblq/ux4Ax51DpaTbd24MhtWVirC+DRHPOQx+HoFTYF4Lq7EklmZSCCzHk8jMR0Gknx+Zro51AefxM7r9fqRDqY5JP1U8hlIAWjIeVFewIqzjFdEdPJpokdv1HdpWLE7yqHg3YFk3Q+McarpMMjBnjVmAABI5oGx/nO9ZoI5QokXdtYMvcUw97Gacoqq5XDAYj3vl8Ey/T5HMitKjfxMm8xOZQ0NgH0hYm+gD5Fk5b8Io6Ru8kqlPMnLDaAA4kbc1967mj24xvoeiQQsWjjVWPF8mh8C+w+woZxL0CBvM9O3zfr2kjdzZHB4B96q8Gyq1j6c+UxcTLR57y9HKGAZSCrAEEdiD2P4zC+KOqGYP6iI7KRKpI3MCFaVyP/rU+kexObtEAAAFACgB7AZS0nQ4IlZUjWn+q7ax8eonjnt2xMTqh1ER8qM4oTLTdX1DefJHL/8AH08qbSKO4egEX7qBZJ9ywy/1vqxd2VWYRRnbUZIeWYiwikchVBBJGPk0MMcbIERYzuLCht5std8VkGg8P6eJzJFGATdckgA99oPCg/bKdVO9du3Od5PpP2vv3kXhNK0cH+wH9zZP/ON8g0ehjiXbGoVbJodrPfJ853OpiZ0INKgTwnM9F4oijihO2U+f5hQE7mNNwO/uWAA/8ZoHSwQexFZnuleGpEkhaZkZdOjJGFuySeGN8A18e+Ux6KOrmx+9SeTXY083H2uOOldRE8SyAFd18HuCCQRx9xibU62NdbJLKaXTxoi+5Mklk7QOS1AChjTo/TGgDruDIXZkG2ioYliCb55PwOBinW9BmGraeEI29eDITUb8DcFH1HaMZNGpt9ufaK+vSu2/PvLzeJohE8hWQFGC+WykOXYAqoHuTYxZ/wB4yRozTRKNuoWLajWRa7mH3YduPf8AGSzeFpA8flutDeXkey/mvQaQACi20ULI2/fF+u8NtFLBHFLSNO0iBkDbXVCSSSba/wBvfKouHtznPrN2y9+c59Lmt8YMkcwePypURSgvdy4bbdCgRVm+Msw+IE3AyCVDHAzvuG0AWosqDRJI4r5ywfDgOnmiLlpJwS8hHdyOOB2UcAD4yrJ0XUsd5MG5oDEwIYqKJKkAj1fcHj84v/I9tv1+5v8A1Hz/AH+p2PEbpteZESKRqWnt14ZrcVtHpUmgSboZ1N4viGn8/a/LMoSgGtSd3F8AAE4uXwSWljkcQoqsC0USkIQoNHtyxNewFcYyj8Jx/rbmZvN8wC+yCQlm2/csbs/AGDDDt9oKc0eK1i/nM31bxW0XmlVXbHLHGCbtm4aXgeyqe/zjfSgwQ/rSBtg5fbQ2j7C+wzO9Z6GIop5C/mNKWWFaoBpmF18seOfgYmJU1fFvHys2n4doy6l4lKNJsj3pCUEjlq5avSor1MAQfbJP+5lsAITu1JgXkc7fqb8Agj9sgh8NPvCvIpgWUy7aO5n4IDE8bVPx3ofGV9N4PcKC8o8yNriZV4X1FmJBPqZux+wGNWGv3FvLf6mj1epEaNI30opY18AXi6HrwlkMMfpk8lZAXHA3VQIBuwCD398tdR0LSad4t1s0ZXcR3NVZA7c/GLYfC36Y3yFZiWLSJX84Cso3D6doUD/aD3yaBK+LvKOXv4e0pajxqRBEyorTSJuK2doF7fySzcADLsfXZ5NQ0EcS/p7C7s5rawHA2j6r3fb05DJ4VZZSYWjVSsahim6SMICvoJ4BI9/nGHSehiDzQD6XK7a7hQgXknubs/vlWOIDYc9pNRlJ3PPeVNP4o8zViGNVMYLBnvm17kDtt3Utnubrtj2WZVUsxAVQSSewA75nuk+Fmj2LIY9kZBqNKMjKbVnY8mu+35xj4h6fJNFsj28upYOSFZQbIJUE0ePz9sm4QsAvaOhcKS3eZzrPiSSaKZAgWN4GZCSd5UsqBiPZWs0O9c491XVHEnkaZUZkA3GRtqrY9K8Aksa9hxi7V+DHYOwm/UkjpyVFMwO5a/oQEAUL4AzvW+HptQxMi6dN4W2ClpErvtahZPyTx8HLHpECu36/2RHVBN9/3/ksajxMysdsdxpKkTvur1sQCEFeraTzdY/zP6Tw7IHXzHUxRyvIigHczsxYFye+2z27nnNBnPk0bBZ0Y9W+qGGGGSlYZFPqUQW7BQSBZIHJ9uclxH4u0glijjIJD6iIGv6d3P44vHRQzAGI5KqSIz0nUopULxurICQWB4Fd8oS6iHVCMxkSKs31K5UowUmwRy3HFDuGOLfEupHmR6UKdm3eY04MnO1IxXZLFsewAxdoA8c0XnqYyJpyzbfR5jqFi2/I2g1+QM6FxCtQ/qc7ZTekzYf9Vh83yfMXzf6L5+f+Oc60/UopHZEdWZPqAPb/APVmIg6nLHAyadhICjF3ETq6MSPU5s7n5PHcVnWkm/hY3aFgVIWPz3TYu4ml2g/yrbOzG7JzT/G5zt9ID+Rznf6zT9U6p+rDDE43tKN4FEiMKzNY9roD98b5ielxBNTpnClYSJVR2U75HYLbv7jfzV+wPzjzxc1aY3e3fHvr+jeu7/GTfGNSqObx0yGmY82l/X62JEYykbBw3BagfkAHivn2xdo+kQpIXpikQBj3Ss6qCDe1D9NDgd+O2Kl0Wq2TMIyx1y8ix+kxsDdZvb5ZHbm17c5Jp9AD/GQbnElggKaLRLEipz/STYP5OOECg03NveKXLEWvN/aNJerlzpfKJUTsWO4C/LVSTx7WSuOc+edN0EUsuljjsL5TGdbb6gI968niyADWarwpKf4dY23b4bRtwI5BNcnuKrkYubEFG3NzNw5Cx35sJ31PqT+YungrzWG5mYWI07WR7kngDIpJp42giaUO0krFmCBf0lUkiuRd0L++V9H1CKHUatp3VGLoRuNXEEXbXyN2/tiycy6vVw7wUhZZCqkUxhGy93uN5A4+PzjKnjxXf+orP5832/ua3V9Rii5kdU4J5IHAq/z3H98502uEhtNrRlAwcMObJFbe9cd8yfTNMJJNHFIrFtN54bcrd1KbOSKI7H+2TdaKiXVq7mMvHBtO0m4wW3igR6bPPI4zOiL0+feveb1jWrx7X7TQf9wacpK6yK4hFvtN13/5o/2ybV6wrC0iKWbZarRsmuBQ571mV1ayajRzqKKRAeW0SsiyAA2NpslV+xo/tj3oc0CoiwByj7iCAxVSKsW3az/m8VsYUWPWMuQsa+UtdF1UskKvMgR2v0i+BfHfm6y9hhkCbNy4FCoYYYZk2GGGGEIYYYYQnlZ7hhhCeVnjIDwQCPvnWVuoavyo2etxFAL8sSAo/ckDNAs0JhNCzLOGKv4poAPNcyyyVSDaKPJO3tSD5Y+2VdJ4jHkmUh23tIyrQBEaizdmgAPk9yPnH6bHtE6gHeP88xKfFCG9q2Cdqkug3NzYpjagUeWrsftfc/iFUiLkFjb0oocJ9XJNUvbd7mq7jDpN6Q6q+sbbBd0L+ftnWJx4pg9X1WgN+njcCqlQTxuBZftz3y4upkeIMiqHPYM1qOe9pd8ew/uMwow7zQ6ntLEmnViCVBI7EgEj8X2zvaLuufn7Yq0OukJe2DoNoEgQgGQkggAE7lHHP5544rRa+fyUkkeNQw7qhLuxJ2hVuhxX9R/GN0z6xeoI/wA8rItGzmNTIAHKjcB2DVzk2SMqIYYYYQhhhhhCGGGGEIYYYYQhhhhhCGGGGEIZBrNIJEKmxyCCO4IIII+4Iz3DNBqYRcoyeH42suXdj9TFqJWiNvpoBKJ4Hyc9fw/ETzurcTtv08lSwod1JVTR+PjjDDG6jesXpr6T2ToSMSS8tm+fMP0m7X/bz/gfAyM+GICeQxWiNhY7ADZ4H5JP5o+woww6jesOmvpJB0GIKqqXXaWIZXO62O5rPvZAPPxkkvSVMJhDMqnuQfUbNmye9nv+cMMNbes3QvpPY+mbVKiST2r1diPjjt9u3HbKsXhxVIPmzHau1fUOB9iBY/8AQz3DDWw8zNCxpGtACyaHc9znWGGJHhhhhhCGGGGEIYYYYQ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NZ"/>
          </a:p>
        </p:txBody>
      </p:sp>
      <p:sp>
        <p:nvSpPr>
          <p:cNvPr id="13318" name="AutoShape 6" descr="data:image/jpeg;base64,/9j/4AAQSkZJRgABAQAAAQABAAD/2wCEAAkGBhISERUTEhQVFRQUFRcaGBcYFhgfGxwWGxwWHRoeIR0XHyseHBokHxwcHzsgIycpLS4sGh8xODAqNSYsLCkBCQoKDgwOGg8PGjEhHyUsLC02MSk1LTUsLyk1KjU1Mi0uLCoqLDQsLCwpKSkpKiksNCkpLDUwKTAwKSwpNS01LP/AABEIAHgAwAMBIgACEQEDEQH/xAAbAAACAwEBAQAAAAAAAAAAAAAABQMEBgIBB//EADYQAAICAQMCBQMCBQMEAwAAAAECAxEABBIhBTEGEyJBUTJhcSOBFEJSkaFicrEVFtHhJEPw/8QAGAEAAwEBAAAAAAAAAAAAAAAAAAIDAQT/xAAqEQACAgEDAwIGAwEAAAAAAAABAgARAxIh8BMxQVHhImFxwdHxBIGRI//aAAwDAQACEQMRAD8A+44YYYQhlfW6+OFd0rhFurJ98sYs670eGdB5wcrHbUpa+3PC8nj2xlAJ+LtFYkDbvPdV4j00Z2tIC39K2x/cLZH75b0WtSVA8Z3Kb5/HBFHkG8zng6cJE1QukReV/MO3aFDGgRu38AVyO4OQy9f1KqsgEarLHM6R7eVVV3K7G+SbsivfLnDuVWQGbYM02GGKugNqHQSzuv6igiMKBsvkerubFd856t13yXK7bqF5Cb+CFUVXO5jWS6Z1aRvLaxp1HaN8g0WtSVA6G1N0a70SPf8AGZrW9ek8uCYMQZI5t8Y7AojknkbgQ4A7++d+G+vKsaxsmyNNOHV7+pUO1zVcc2R8j845wMFuTGZS1TU4Zi9L4vlPmztQiCHy0Ir191XceWO0EmuBYGN+i+IHmlKtGEVohJHydxTdts/k8j7YNgdRZmrnRjQj3DFfiDWvHGoiIEksixqSLAJPJo/Cgn9sTabxTITPtG9mljGnU8ArICFPHO30s34xVxMwsTWyqpozW4Zl4OvzLL5LFJG89ULhSoC7N8nF914F/wCoXjTw91Y6mNpONvmuq1fKKaBN+574NiZRZguVWNCNMMR9Y8RGFpVVAxSJGHPeR2KotD8X3ytqPEOySOXeTE+meR04pa2bSPeySV5OAwsYHKomlwzDr4q1XlPKSts0flIUq/UN4F0WADKu4+5NdsY9U6xNpYlWSRXnlPpqPhAAN3C8sB7fJIxz/HYGucEQfyFIuafDFvQNU7wr5puUcPwAQe4BA4DAEWMZZBhpNS6mxcMMMMybDDDDCEMMMUeJdQ6xKkbFZJpEjVh3Fm2I+4UE4yrqNRWbSLneg6SUSWJyDE7OVq9wWQsWB9uL4IyvF4WUI4eR3Z4vKDmvTGBQAAFfc/ONl1abvL3qXA+ncN1fjvi9vEsIn8kbifUCwHpVlG4gn5rnjtlA2Q3X1kyuMVf0jOKPaoUewA/ti7XdBWWdJWY+gAFOKam3Lf4bmveh8ZxpvFOmkZFVyS9V6TQJsgE1QY12OcDxEjrMFeNGik2DcbvlRuKqbok1gFyKe1QLY2He5JrPDcTCUqNryoyluSBu7kC6Fmiaq8j1nhaOREXc6bIjEdtepCBwbB9xf98tajrcayiIB3fjcEQtsB7FiO3/AI5zlevxHUfw4JL82QPSCBZF/IFcfcZoOXx9YEY/tKcvhNZFIlkeRioUMdo2oCCVUAULqie+MZekqZUlBZWRStLQDJ32kEdgeeKxZ4n6yoRoEc+c5RBtB9JdgBZHCmr97x+i0APjMYvQJPrBQlkD5RR1aCDUOIJSytHUgo7bBDKaPuKJB/OLdJ0tdRJLLExjVHjWFlAI/SV1JAPBX1lf2xv14acR7tRGJAGAUbQxLMQAAD7nPNP1qBUl7Rpp3MbdgOADwB7c1+cdWYL8N8/MVlUt8VSrL4QjKxqHkGzzNxBG5/MrfuPy1dx7EjGOh6RHCzNHuAf+XcdgPHZewuhkWm6/C4HJUmQR7WVg28jcBRF8jm8t6TWpICUNhWZTwfqU0w5+Dk2bJVNcdVx3aylL0FG1I1BZuAvo/l3ruCt+QGbj73nE/heApIqrsMlWw5qm3Cg1gDdztHGXtT1GKMMXdRsXc3PIXtdDmryM9UUTeUQRaF1Y1tYCt1c3Ysd8A2TxyoFcfmUj4ZVuZJHeQvGxdq7IwYIABSqSOQMsdS6P5rrIsjxOqstqFPpaifqBo8d8qp4x0xDtuYKhQFipo7yQpHyvB5ywPEMXk+cwkRbAUMhDMTW3aPe74xiMoO4ig4iNjLmg0CQoEQGhfJNkk8kknuSffLGVuna9Zo1lS9rixYo/GWci13v3llqtu0MMMMybDDDKXV+piCPeVLEsqqo7lmIAHOaASaEwkAWZdzO+MIZahkiv9OT1EDcVDDbuC+5AJ/vmiwxkbS1xXXUtTFN05xGZoImQRqRFakzO7+lpWH1GgSQv7/bIZ+kTxJ5qx1GkMyqhYBlDLzI/9TtySB24GbafUKlbr9TBRQJ5Pbt7ffPNZphJG8Z7OpU/ggjLj+QfIkDgHgzK9A6E7xwrJGI4Y1LUGsyyMCNxrsAp9+bP2GRHpJjV4107fpakSqVQU0O9G2qbsmv5f9OaRGbTaUmRg5ijPIG2wo4Hc88AZa0UxeNHZdrMqkr3okA1gczWT4uAwrQHmplxDqBK/wDDrqI2aQufM2eVtIBJ5G7ce1Amq+2Vem9NnhXzEilDohZ2kIJZ+WKIovhmolu5AoZuMifUqGVfd720CRwLPI4H75gzntU04B3uY6Hp05jjcI+2OZJGUipJnu3kIPIA9l/9ZqYNezTNGIyERRbmx+of5QKo0OSQftnWv6kkUcr2D5SkkAi7qwD8Xx/fLEDkqpYbSQCR8GuR+2K7lhZEZECmgYp8SaSZ/JMKhiku4gkAA7WCk33AJBr7Zno+mNHK6qrTRxS6dpAtFmkEchJo9/WyE/tmh6xG0JfUJMsYKgOHUspqwpUAghuarseMp9K1UmngkeSFwNrSmR2Tc7n2KjlCeOOwArK42ITb6c9pJ1BffnPnKUvS9Urxy+XulkeZyARtjkZUSOz8It9rs38458NdPl06NC4BRWYrJuFsGJPI9jjXTSFkVmG0lQSPgkcj9sJtQq7bv1MFFAnk38du3c5JsrMNNSq4lU6rmb6j0iSbVyIykQyrEXf/AEIH9A+5Yg/gZD1DoWpMbFiHKRLEojPqaMsPMb1dnKgCrPvmvziOVWvaQaJBo3RHcfnAZ2FV4gcKm78zG/8AQJGQKInWIzRWjkGRwHXc71wFCrtCjsLOX/FHT3kljtJXiVHoRFQfMJA5J7ArYv8AOabPDh12u4dBaqUujaV44gslA/0r9KL7IPkAUL9zZy9hhkSbNywFCoYZR6T1EzIz7doEjqvN2qkru+10cvYEEGjAEEWIZnPFetEcultSw8x2Cju0gWkH92/xmjyp1Hpkc6hXB4YMCCQwYdiCORj42CtZiZFLLQmX6j1nVJ5g3oW8umVF9MUjkLGoe7L2b5+LrKnUussRqVErUsCLEd1b2V9rMvySwIsZsE6JAIjD5Y8s8kGzZu7JPJN+93ns3S9OyrG0cdAUqkDgCu3v8dsuuZB4kGwufMUHRHTNpkV23TTDznLElyqOx78AE/FcDFMWtkl1EeqksRmQiFQ4tl5UALfbu7M3YKM2Ot6fHMoWRdwBBHcUR72Ochi6Fp1LFYlBcMCQOabuB8A/asxcy1Z7xmwm9u0yPXeoGdGYs+2QqI41JAEO4KZZK77uwB+fzW7ZqF/GUNN4f06RtEIxsf6gxJLVwLJN8e3xl6KIKoUCgAAB9h2xMjqwAXxHxoyklvMx+h8QTMYHka4lUDUNxtDS2VuhVKAt/G/nJOgzOJY1Q7Yn/iZET2KblCfcL3av9WabRdOihTZGgVbJofJ798NR06N2RmUExm0PIo8fHtwOO3GMcqmwBt+/H9xBiYUSd+fiYXWmZYtW7urXqUSSNU4Y1FVE+oewrkVfuc1HQNXN5k0U7BnTy24AFb1JKiu4BBF98s6rw9p5H8xkG+1N2e6kEe9ew/bjLZ0MZkEuxfMA2hq5r4vB8qstVzb8QTEytd83/MVdWHmavTRN9A3ykf1Mm0L+aJJ/tlPxt1lViaFVLsQpej9Kblq/ux4Ax51DpaTbd24MhtWVirC+DRHPOQx+HoFTYF4Lq7EklmZSCCzHk8jMR0Gknx+Zro51AefxM7r9fqRDqY5JP1U8hlIAWjIeVFewIqzjFdEdPJpokdv1HdpWLE7yqHg3YFk3Q+McarpMMjBnjVmAABI5oGx/nO9ZoI5QokXdtYMvcUw97Gacoqq5XDAYj3vl8Ey/T5HMitKjfxMm8xOZQ0NgH0hYm+gD5Fk5b8Io6Ru8kqlPMnLDaAA4kbc1967mj24xvoeiQQsWjjVWPF8mh8C+w+woZxL0CBvM9O3zfr2kjdzZHB4B96q8Gyq1j6c+UxcTLR57y9HKGAZSCrAEEdiD2P4zC+KOqGYP6iI7KRKpI3MCFaVyP/rU+kexObtEAAAFACgB7AZS0nQ4IlZUjWn+q7ax8eonjnt2xMTqh1ER8qM4oTLTdX1DefJHL/8AH08qbSKO4egEX7qBZJ9ywy/1vqxd2VWYRRnbUZIeWYiwikchVBBJGPk0MMcbIERYzuLCht5std8VkGg8P6eJzJFGATdckgA99oPCg/bKdVO9du3Od5PpP2vv3kXhNK0cH+wH9zZP/ON8g0ehjiXbGoVbJodrPfJ853OpiZ0INKgTwnM9F4oijihO2U+f5hQE7mNNwO/uWAA/8ZoHSwQexFZnuleGpEkhaZkZdOjJGFuySeGN8A18e+Ux6KOrmx+9SeTXY083H2uOOldRE8SyAFd18HuCCQRx9xibU62NdbJLKaXTxoi+5Mklk7QOS1AChjTo/TGgDruDIXZkG2ioYliCb55PwOBinW9BmGraeEI29eDITUb8DcFH1HaMZNGpt9ufaK+vSu2/PvLzeJohE8hWQFGC+WykOXYAqoHuTYxZ/wB4yRozTRKNuoWLajWRa7mH3YduPf8AGSzeFpA8flutDeXkey/mvQaQACi20ULI2/fF+u8NtFLBHFLSNO0iBkDbXVCSSSba/wBvfKouHtznPrN2y9+c59Lmt8YMkcwePypURSgvdy4bbdCgRVm+Msw+IE3AyCVDHAzvuG0AWosqDRJI4r5ywfDgOnmiLlpJwS8hHdyOOB2UcAD4yrJ0XUsd5MG5oDEwIYqKJKkAj1fcHj84v/I9tv1+5v8A1Hz/AH+p2PEbpteZESKRqWnt14ZrcVtHpUmgSboZ1N4viGn8/a/LMoSgGtSd3F8AAE4uXwSWljkcQoqsC0USkIQoNHtyxNewFcYyj8Jx/rbmZvN8wC+yCQlm2/csbs/AGDDDt9oKc0eK1i/nM31bxW0XmlVXbHLHGCbtm4aXgeyqe/zjfSgwQ/rSBtg5fbQ2j7C+wzO9Z6GIop5C/mNKWWFaoBpmF18seOfgYmJU1fFvHys2n4doy6l4lKNJsj3pCUEjlq5avSor1MAQfbJP+5lsAITu1JgXkc7fqb8Agj9sgh8NPvCvIpgWUy7aO5n4IDE8bVPx3ofGV9N4PcKC8o8yNriZV4X1FmJBPqZux+wGNWGv3FvLf6mj1epEaNI30opY18AXi6HrwlkMMfpk8lZAXHA3VQIBuwCD398tdR0LSad4t1s0ZXcR3NVZA7c/GLYfC36Y3yFZiWLSJX84Cso3D6doUD/aD3yaBK+LvKOXv4e0pajxqRBEyorTSJuK2doF7fySzcADLsfXZ5NQ0EcS/p7C7s5rawHA2j6r3fb05DJ4VZZSYWjVSsahim6SMICvoJ4BI9/nGHSehiDzQD6XK7a7hQgXknubs/vlWOIDYc9pNRlJ3PPeVNP4o8zViGNVMYLBnvm17kDtt3Utnubrtj2WZVUsxAVQSSewA75nuk+Fmj2LIY9kZBqNKMjKbVnY8mu+35xj4h6fJNFsj28upYOSFZQbIJUE0ePz9sm4QsAvaOhcKS3eZzrPiSSaKZAgWN4GZCSd5UsqBiPZWs0O9c491XVHEnkaZUZkA3GRtqrY9K8Aksa9hxi7V+DHYOwm/UkjpyVFMwO5a/oQEAUL4AzvW+HptQxMi6dN4W2ClpErvtahZPyTx8HLHpECu36/2RHVBN9/3/ksajxMysdsdxpKkTvur1sQCEFeraTzdY/zP6Tw7IHXzHUxRyvIigHczsxYFye+2z27nnNBnPk0bBZ0Y9W+qGGGGSlYZFPqUQW7BQSBZIHJ9uclxH4u0glijjIJD6iIGv6d3P44vHRQzAGI5KqSIz0nUopULxurICQWB4Fd8oS6iHVCMxkSKs31K5UowUmwRy3HFDuGOLfEupHmR6UKdm3eY04MnO1IxXZLFsewAxdoA8c0XnqYyJpyzbfR5jqFi2/I2g1+QM6FxCtQ/qc7ZTekzYf9Vh83yfMXzf6L5+f+Oc60/UopHZEdWZPqAPb/APVmIg6nLHAyadhICjF3ETq6MSPU5s7n5PHcVnWkm/hY3aFgVIWPz3TYu4ml2g/yrbOzG7JzT/G5zt9ID+Rznf6zT9U6p+rDDE43tKN4FEiMKzNY9roD98b5ielxBNTpnClYSJVR2U75HYLbv7jfzV+wPzjzxc1aY3e3fHvr+jeu7/GTfGNSqObx0yGmY82l/X62JEYykbBw3BagfkAHivn2xdo+kQpIXpikQBj3Ss6qCDe1D9NDgd+O2Kl0Wq2TMIyx1y8ix+kxsDdZvb5ZHbm17c5Jp9AD/GQbnElggKaLRLEipz/STYP5OOECg03NveKXLEWvN/aNJerlzpfKJUTsWO4C/LVSTx7WSuOc+edN0EUsuljjsL5TGdbb6gI968niyADWarwpKf4dY23b4bRtwI5BNcnuKrkYubEFG3NzNw5Cx35sJ31PqT+YungrzWG5mYWI07WR7kngDIpJp42giaUO0krFmCBf0lUkiuRd0L++V9H1CKHUatp3VGLoRuNXEEXbXyN2/tiycy6vVw7wUhZZCqkUxhGy93uN5A4+PzjKnjxXf+orP5832/ua3V9Rii5kdU4J5IHAq/z3H98502uEhtNrRlAwcMObJFbe9cd8yfTNMJJNHFIrFtN54bcrd1KbOSKI7H+2TdaKiXVq7mMvHBtO0m4wW3igR6bPPI4zOiL0+feveb1jWrx7X7TQf9wacpK6yK4hFvtN13/5o/2ybV6wrC0iKWbZarRsmuBQ571mV1ayajRzqKKRAeW0SsiyAA2NpslV+xo/tj3oc0CoiwByj7iCAxVSKsW3az/m8VsYUWPWMuQsa+UtdF1UskKvMgR2v0i+BfHfm6y9hhkCbNy4FCoYYYZk2GGGGEIYYYYQnlZ7hhhCeVnjIDwQCPvnWVuoavyo2etxFAL8sSAo/ckDNAs0JhNCzLOGKv4poAPNcyyyVSDaKPJO3tSD5Y+2VdJ4jHkmUh23tIyrQBEaizdmgAPk9yPnH6bHtE6gHeP88xKfFCG9q2Cdqkug3NzYpjagUeWrsftfc/iFUiLkFjb0oocJ9XJNUvbd7mq7jDpN6Q6q+sbbBd0L+ftnWJx4pg9X1WgN+njcCqlQTxuBZftz3y4upkeIMiqHPYM1qOe9pd8ew/uMwow7zQ6ntLEmnViCVBI7EgEj8X2zvaLuufn7Yq0OukJe2DoNoEgQgGQkggAE7lHHP5544rRa+fyUkkeNQw7qhLuxJ2hVuhxX9R/GN0z6xeoI/wA8rItGzmNTIAHKjcB2DVzk2SMqIYYYYQhhhhhCGGGGEIYYYYQhhhhhCGGGGEIZBrNIJEKmxyCCO4IIII+4Iz3DNBqYRcoyeH42suXdj9TFqJWiNvpoBKJ4Hyc9fw/ETzurcTtv08lSwod1JVTR+PjjDDG6jesXpr6T2ToSMSS8tm+fMP0m7X/bz/gfAyM+GICeQxWiNhY7ADZ4H5JP5o+woww6jesOmvpJB0GIKqqXXaWIZXO62O5rPvZAPPxkkvSVMJhDMqnuQfUbNmye9nv+cMMNbes3QvpPY+mbVKiST2r1diPjjt9u3HbKsXhxVIPmzHau1fUOB9iBY/8AQz3DDWw8zNCxpGtACyaHc9znWGGJHhhhhhCGGGGEIYYYYQ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NZ"/>
          </a:p>
        </p:txBody>
      </p:sp>
      <p:sp>
        <p:nvSpPr>
          <p:cNvPr id="1331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sz="1400" b="0" i="0" u="none" strike="noStrike" cap="none" normalizeH="0" baseline="0" smtClean="0">
                <a:ln>
                  <a:noFill/>
                </a:ln>
                <a:solidFill>
                  <a:schemeClr val="tx1"/>
                </a:solidFill>
                <a:effectLst/>
                <a:latin typeface="Arial Rounded MT Bold" pitchFamily="34" charset="0"/>
                <a:ea typeface="Calibri" pitchFamily="34" charset="0"/>
                <a:cs typeface="TimesNewRoman"/>
              </a:rPr>
              <a:t> Throughout the world, let us be </a:t>
            </a:r>
            <a:r>
              <a:rPr kumimoji="0" lang="en-NZ" sz="1400" b="0" i="0" u="none" strike="noStrike" cap="none" normalizeH="0" baseline="0" smtClean="0">
                <a:ln>
                  <a:noFill/>
                </a:ln>
                <a:solidFill>
                  <a:schemeClr val="tx1"/>
                </a:solidFill>
                <a:effectLst/>
                <a:latin typeface="Calibri"/>
                <a:ea typeface="Calibri" pitchFamily="34" charset="0"/>
                <a:cs typeface="TimesNewRoman"/>
              </a:rPr>
              <a:t>“</a:t>
            </a:r>
            <a:r>
              <a:rPr kumimoji="0" lang="en-NZ" sz="1400" b="0" i="0" u="none" strike="noStrike" cap="none" normalizeH="0" baseline="0" smtClean="0">
                <a:ln>
                  <a:noFill/>
                </a:ln>
                <a:solidFill>
                  <a:schemeClr val="tx1"/>
                </a:solidFill>
                <a:effectLst/>
                <a:latin typeface="Arial Rounded MT Bold" pitchFamily="34" charset="0"/>
                <a:ea typeface="Calibri" pitchFamily="34" charset="0"/>
                <a:cs typeface="TimesNewRoman"/>
              </a:rPr>
              <a:t>permanently in a state of mission</a:t>
            </a:r>
            <a:r>
              <a:rPr kumimoji="0" lang="en-NZ" sz="1400" b="0" i="0" u="none" strike="noStrike" cap="none" normalizeH="0" baseline="0" smtClean="0">
                <a:ln>
                  <a:noFill/>
                </a:ln>
                <a:solidFill>
                  <a:schemeClr val="tx1"/>
                </a:solidFill>
                <a:effectLst/>
                <a:latin typeface="Calibri"/>
                <a:ea typeface="Calibri" pitchFamily="34" charset="0"/>
                <a:cs typeface="TimesNewRoman"/>
              </a:rPr>
              <a:t>”</a:t>
            </a:r>
            <a:r>
              <a:rPr kumimoji="0" lang="en-NZ" sz="1400" b="0" i="0" u="none" strike="noStrike" cap="none" normalizeH="0" baseline="0" smtClean="0">
                <a:ln>
                  <a:noFill/>
                </a:ln>
                <a:solidFill>
                  <a:schemeClr val="tx1"/>
                </a:solidFill>
                <a:effectLst/>
                <a:latin typeface="Arial Rounded MT Bold" pitchFamily="34" charset="0"/>
                <a:ea typeface="Calibri" pitchFamily="34" charset="0"/>
                <a:cs typeface="TimesNewRoman"/>
              </a:rPr>
              <a:t> #25</a:t>
            </a:r>
            <a:endParaRPr kumimoji="0" lang="en-NZ"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7" descr="who me.jpg"/>
          <p:cNvPicPr>
            <a:picLocks noChangeAspect="1"/>
          </p:cNvPicPr>
          <p:nvPr/>
        </p:nvPicPr>
        <p:blipFill>
          <a:blip r:embed="rId2" cstate="print"/>
          <a:stretch>
            <a:fillRect/>
          </a:stretch>
        </p:blipFill>
        <p:spPr>
          <a:xfrm>
            <a:off x="4283968" y="4725144"/>
            <a:ext cx="4510194" cy="1916832"/>
          </a:xfrm>
          <a:prstGeom prst="rect">
            <a:avLst/>
          </a:prstGeom>
        </p:spPr>
      </p:pic>
    </p:spTree>
  </p:cSld>
  <p:clrMapOvr>
    <a:masterClrMapping/>
  </p:clrMapOvr>
  <p:transition advTm="18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p:txBody>
          <a:bodyPr>
            <a:normAutofit fontScale="92500" lnSpcReduction="10000"/>
          </a:bodyPr>
          <a:lstStyle/>
          <a:p>
            <a:r>
              <a:rPr lang="en-NZ" b="1" i="1" dirty="0" smtClean="0"/>
              <a:t>Today, as the Church seeks to experience a profound missionary renewal, there is a kind of preaching which falls to each of us as a daily responsibility. It has to do with bringing the Gospel to the people we meet, whether they be our neighbours or complete strangers. This is the informal preaching which takes place in the middle of a conversation, something along the lines of what a missionary does when visiting a home</a:t>
            </a:r>
            <a:endParaRPr lang="en-NZ" b="1" i="1" dirty="0"/>
          </a:p>
        </p:txBody>
      </p:sp>
    </p:spTree>
  </p:cSld>
  <p:clrMapOvr>
    <a:masterClrMapping/>
  </p:clrMapOvr>
  <p:transition advTm="18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399032"/>
          </a:xfrm>
        </p:spPr>
        <p:txBody>
          <a:bodyPr/>
          <a:lstStyle/>
          <a:p>
            <a:r>
              <a:rPr lang="en-NZ" dirty="0" smtClean="0"/>
              <a:t>The Joy of the Gospel</a:t>
            </a:r>
            <a:endParaRPr lang="en-NZ" dirty="0"/>
          </a:p>
        </p:txBody>
      </p:sp>
      <p:sp>
        <p:nvSpPr>
          <p:cNvPr id="3" name="Content Placeholder 2"/>
          <p:cNvSpPr>
            <a:spLocks noGrp="1"/>
          </p:cNvSpPr>
          <p:nvPr>
            <p:ph idx="1"/>
          </p:nvPr>
        </p:nvSpPr>
        <p:spPr>
          <a:xfrm>
            <a:off x="539552" y="1484784"/>
            <a:ext cx="8229600" cy="4572000"/>
          </a:xfrm>
        </p:spPr>
        <p:txBody>
          <a:bodyPr/>
          <a:lstStyle/>
          <a:p>
            <a:r>
              <a:rPr lang="en-NZ" i="1" dirty="0" smtClean="0"/>
              <a:t>“</a:t>
            </a:r>
            <a:r>
              <a:rPr lang="en-NZ" b="1" i="1" dirty="0" smtClean="0"/>
              <a:t>Being a disciple means being constantly ready to bring the love of Jesus to others, and this can happen unexpectedly and in any place: on the street, in a city square, during work, on a journey.” 127</a:t>
            </a:r>
          </a:p>
        </p:txBody>
      </p:sp>
      <p:pic>
        <p:nvPicPr>
          <p:cNvPr id="12291" name="Picture 3" descr="https://encrypted-tbn2.gstatic.com/images?q=tbn:ANd9GcRE6QDL0QBEQZ7cbuVQz2BkGB7XhyBaOXxvTuj5tMtVAwAwF2K6"/>
          <p:cNvPicPr>
            <a:picLocks noChangeAspect="1" noChangeArrowheads="1"/>
          </p:cNvPicPr>
          <p:nvPr/>
        </p:nvPicPr>
        <p:blipFill>
          <a:blip r:embed="rId2" cstate="print"/>
          <a:srcRect/>
          <a:stretch>
            <a:fillRect/>
          </a:stretch>
        </p:blipFill>
        <p:spPr bwMode="auto">
          <a:xfrm>
            <a:off x="5327576" y="4149080"/>
            <a:ext cx="3816424" cy="2539657"/>
          </a:xfrm>
          <a:prstGeom prst="rect">
            <a:avLst/>
          </a:prstGeom>
          <a:noFill/>
        </p:spPr>
      </p:pic>
    </p:spTree>
  </p:cSld>
  <p:clrMapOvr>
    <a:masterClrMapping/>
  </p:clrMapOvr>
  <p:transition advTm="1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p:txBody>
          <a:bodyPr/>
          <a:lstStyle/>
          <a:p>
            <a:r>
              <a:rPr lang="en-NZ" i="1" dirty="0" smtClean="0"/>
              <a:t>Goodness always tends to spread. If we wish to live a dignified and fulfilling life, we have to reach out to others and seek their good</a:t>
            </a:r>
            <a:r>
              <a:rPr lang="en-NZ" dirty="0" smtClean="0"/>
              <a:t>.” (#9)</a:t>
            </a:r>
            <a:endParaRPr lang="en-NZ" dirty="0"/>
          </a:p>
        </p:txBody>
      </p:sp>
      <p:pic>
        <p:nvPicPr>
          <p:cNvPr id="1026" name="Picture 2" descr="C:\Users\PatL\AppData\Local\Microsoft\Windows\Temporary Internet Files\Content.IE5\CWBF2MB0\MP900424428[1].jpg"/>
          <p:cNvPicPr>
            <a:picLocks noChangeAspect="1" noChangeArrowheads="1"/>
          </p:cNvPicPr>
          <p:nvPr/>
        </p:nvPicPr>
        <p:blipFill>
          <a:blip r:embed="rId2" cstate="print"/>
          <a:srcRect/>
          <a:stretch>
            <a:fillRect/>
          </a:stretch>
        </p:blipFill>
        <p:spPr bwMode="auto">
          <a:xfrm>
            <a:off x="4788024" y="3847743"/>
            <a:ext cx="4103440" cy="3010257"/>
          </a:xfrm>
          <a:prstGeom prst="rect">
            <a:avLst/>
          </a:prstGeom>
          <a:noFill/>
        </p:spPr>
      </p:pic>
    </p:spTree>
  </p:cSld>
  <p:clrMapOvr>
    <a:masterClrMapping/>
  </p:clrMapOvr>
  <p:transition advTm="1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Transform the World</a:t>
            </a:r>
            <a:endParaRPr lang="en-NZ" b="1" dirty="0"/>
          </a:p>
        </p:txBody>
      </p:sp>
      <p:sp>
        <p:nvSpPr>
          <p:cNvPr id="3" name="Content Placeholder 2"/>
          <p:cNvSpPr>
            <a:spLocks noGrp="1"/>
          </p:cNvSpPr>
          <p:nvPr>
            <p:ph idx="1"/>
          </p:nvPr>
        </p:nvSpPr>
        <p:spPr>
          <a:xfrm>
            <a:off x="395536" y="1628800"/>
            <a:ext cx="8229600" cy="4572000"/>
          </a:xfrm>
        </p:spPr>
        <p:txBody>
          <a:bodyPr>
            <a:normAutofit/>
          </a:bodyPr>
          <a:lstStyle/>
          <a:p>
            <a:r>
              <a:rPr lang="en-NZ" dirty="0" smtClean="0"/>
              <a:t>An authentic faith – which is never comfortable or completely personal – always involves a deep desire to change the world, to transmit values, to leave this earth somehow better that we found it. (#183)</a:t>
            </a:r>
          </a:p>
        </p:txBody>
      </p:sp>
      <p:pic>
        <p:nvPicPr>
          <p:cNvPr id="4" name="Picture 3" descr="changeworld.jpg"/>
          <p:cNvPicPr>
            <a:picLocks noChangeAspect="1"/>
          </p:cNvPicPr>
          <p:nvPr/>
        </p:nvPicPr>
        <p:blipFill>
          <a:blip r:embed="rId2" cstate="print"/>
          <a:stretch>
            <a:fillRect/>
          </a:stretch>
        </p:blipFill>
        <p:spPr>
          <a:xfrm>
            <a:off x="2699792" y="4114077"/>
            <a:ext cx="3322300" cy="2743924"/>
          </a:xfrm>
          <a:prstGeom prst="rect">
            <a:avLst/>
          </a:prstGeom>
        </p:spPr>
      </p:pic>
    </p:spTree>
  </p:cSld>
  <p:clrMapOvr>
    <a:masterClrMapping/>
  </p:clrMapOvr>
  <p:transition advTm="18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lobe.jpg"/>
          <p:cNvPicPr>
            <a:picLocks noChangeAspect="1"/>
          </p:cNvPicPr>
          <p:nvPr/>
        </p:nvPicPr>
        <p:blipFill>
          <a:blip r:embed="rId2" cstate="print"/>
          <a:stretch>
            <a:fillRect/>
          </a:stretch>
        </p:blipFill>
        <p:spPr>
          <a:xfrm>
            <a:off x="3419872" y="1340768"/>
            <a:ext cx="5472608" cy="5472608"/>
          </a:xfrm>
          <a:prstGeom prst="rect">
            <a:avLst/>
          </a:prstGeom>
        </p:spPr>
      </p:pic>
      <p:sp>
        <p:nvSpPr>
          <p:cNvPr id="2" name="Title 1"/>
          <p:cNvSpPr>
            <a:spLocks noGrp="1"/>
          </p:cNvSpPr>
          <p:nvPr>
            <p:ph type="title"/>
          </p:nvPr>
        </p:nvSpPr>
        <p:spPr/>
        <p:txBody>
          <a:bodyPr/>
          <a:lstStyle/>
          <a:p>
            <a:r>
              <a:rPr lang="en-NZ" b="1" dirty="0" smtClean="0"/>
              <a:t>All of us are brothers and sisters</a:t>
            </a:r>
            <a:endParaRPr lang="en-NZ" b="1" dirty="0"/>
          </a:p>
        </p:txBody>
      </p:sp>
      <p:sp>
        <p:nvSpPr>
          <p:cNvPr id="3" name="TextBox 2"/>
          <p:cNvSpPr txBox="1"/>
          <p:nvPr/>
        </p:nvSpPr>
        <p:spPr>
          <a:xfrm>
            <a:off x="467544" y="2060848"/>
            <a:ext cx="7848872" cy="3385542"/>
          </a:xfrm>
          <a:prstGeom prst="rect">
            <a:avLst/>
          </a:prstGeom>
          <a:noFill/>
        </p:spPr>
        <p:txBody>
          <a:bodyPr wrap="square" rtlCol="0">
            <a:spAutoFit/>
          </a:bodyPr>
          <a:lstStyle/>
          <a:p>
            <a:r>
              <a:rPr lang="en-NZ" sz="2800" b="1" dirty="0" smtClean="0"/>
              <a:t>We love this magnificent planet on which God has put us, and we love the human family which dwells here, with all its tragedies and struggles, its hopes and aspirations, its strengths and weaknesses. The earth is our common home and all of us are brothers and sisters. 183</a:t>
            </a:r>
          </a:p>
          <a:p>
            <a:endParaRPr lang="en-NZ" dirty="0"/>
          </a:p>
        </p:txBody>
      </p:sp>
    </p:spTree>
  </p:cSld>
  <p:clrMapOvr>
    <a:masterClrMapping/>
  </p:clrMapOvr>
  <p:transition advTm="18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A Poor Church for the Poor</a:t>
            </a:r>
            <a:endParaRPr lang="en-NZ" b="1" dirty="0"/>
          </a:p>
        </p:txBody>
      </p:sp>
      <p:sp>
        <p:nvSpPr>
          <p:cNvPr id="3" name="Content Placeholder 2"/>
          <p:cNvSpPr>
            <a:spLocks noGrp="1"/>
          </p:cNvSpPr>
          <p:nvPr>
            <p:ph idx="1"/>
          </p:nvPr>
        </p:nvSpPr>
        <p:spPr/>
        <p:txBody>
          <a:bodyPr>
            <a:normAutofit/>
          </a:bodyPr>
          <a:lstStyle/>
          <a:p>
            <a:r>
              <a:rPr lang="en-NZ" i="1" dirty="0" smtClean="0"/>
              <a:t>This is why I want a Church which is poor and for the poor.</a:t>
            </a:r>
          </a:p>
          <a:p>
            <a:r>
              <a:rPr lang="en-NZ" b="1" i="1" dirty="0" smtClean="0"/>
              <a:t>We are called to find Christ in them, to lend our voice to their causes, but also to be their friends, to listen to them, to speak for them and to embrace the mysterious wisdom which God wishes to share with us through them. 198</a:t>
            </a:r>
            <a:endParaRPr lang="en-NZ" b="1" i="1" dirty="0"/>
          </a:p>
        </p:txBody>
      </p:sp>
    </p:spTree>
  </p:cSld>
  <p:clrMapOvr>
    <a:masterClrMapping/>
  </p:clrMapOvr>
  <p:transition advTm="18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latin typeface="Bookman Old Style" pitchFamily="18" charset="0"/>
              </a:rPr>
              <a:t>The Joy of the Gospel</a:t>
            </a:r>
            <a:endParaRPr lang="en-NZ" dirty="0">
              <a:latin typeface="Bookman Old Style" pitchFamily="18" charset="0"/>
            </a:endParaRPr>
          </a:p>
        </p:txBody>
      </p:sp>
      <p:sp>
        <p:nvSpPr>
          <p:cNvPr id="3" name="Content Placeholder 2"/>
          <p:cNvSpPr>
            <a:spLocks noGrp="1"/>
          </p:cNvSpPr>
          <p:nvPr>
            <p:ph idx="1"/>
          </p:nvPr>
        </p:nvSpPr>
        <p:spPr/>
        <p:txBody>
          <a:bodyPr/>
          <a:lstStyle/>
          <a:p>
            <a:r>
              <a:rPr lang="en-NZ" i="1" dirty="0" smtClean="0"/>
              <a:t>The best incentive for sharing the Gospel comes from contemplating it with love, lingering over its pages and reading it with the heart. If we approach it in this way, its beauty will amaze and constantly excite us.</a:t>
            </a:r>
            <a:endParaRPr lang="en-NZ" i="1" dirty="0"/>
          </a:p>
        </p:txBody>
      </p:sp>
      <p:pic>
        <p:nvPicPr>
          <p:cNvPr id="7169" name="Picture 1" descr="C:\Users\PatL\AppData\Local\Microsoft\Windows\Temporary Internet Files\Content.IE5\56API9T2\MC900410933[1].wmf"/>
          <p:cNvPicPr>
            <a:picLocks noChangeAspect="1" noChangeArrowheads="1"/>
          </p:cNvPicPr>
          <p:nvPr/>
        </p:nvPicPr>
        <p:blipFill>
          <a:blip r:embed="rId2" cstate="print"/>
          <a:srcRect/>
          <a:stretch>
            <a:fillRect/>
          </a:stretch>
        </p:blipFill>
        <p:spPr bwMode="auto">
          <a:xfrm>
            <a:off x="6039490" y="4149080"/>
            <a:ext cx="3104510" cy="2511341"/>
          </a:xfrm>
          <a:prstGeom prst="rect">
            <a:avLst/>
          </a:prstGeom>
          <a:noFill/>
        </p:spPr>
      </p:pic>
    </p:spTree>
  </p:cSld>
  <p:clrMapOvr>
    <a:masterClrMapping/>
  </p:clrMapOvr>
  <p:transition advTm="18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We are God’s creation</a:t>
            </a:r>
            <a:endParaRPr lang="en-NZ" b="1" dirty="0"/>
          </a:p>
        </p:txBody>
      </p:sp>
      <p:sp>
        <p:nvSpPr>
          <p:cNvPr id="3" name="Content Placeholder 2"/>
          <p:cNvSpPr>
            <a:spLocks noGrp="1"/>
          </p:cNvSpPr>
          <p:nvPr>
            <p:ph idx="1"/>
          </p:nvPr>
        </p:nvSpPr>
        <p:spPr/>
        <p:txBody>
          <a:bodyPr>
            <a:normAutofit lnSpcReduction="10000"/>
          </a:bodyPr>
          <a:lstStyle/>
          <a:p>
            <a:r>
              <a:rPr lang="en-NZ" dirty="0" smtClean="0"/>
              <a:t>If we are to share our lives with others and generously give of ourselves, we also have to realize that every person is worthy of our giving. </a:t>
            </a:r>
          </a:p>
          <a:p>
            <a:r>
              <a:rPr lang="en-NZ" dirty="0" smtClean="0"/>
              <a:t>They are </a:t>
            </a:r>
            <a:r>
              <a:rPr lang="en-NZ" i="1" dirty="0" smtClean="0"/>
              <a:t>God’s handiwork, .... and he or s</a:t>
            </a:r>
            <a:r>
              <a:rPr lang="en-NZ" b="1" i="1" dirty="0" smtClean="0"/>
              <a:t>he reflects something of God’s glory. Every human being is the object of God’s infinite tenderness, Appearances notwithstanding, every person is immensely holy and deserves our love. </a:t>
            </a:r>
          </a:p>
        </p:txBody>
      </p:sp>
    </p:spTree>
  </p:cSld>
  <p:clrMapOvr>
    <a:masterClrMapping/>
  </p:clrMapOvr>
  <p:transition advTm="18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The Social dimension (Ch 4)</a:t>
            </a:r>
            <a:endParaRPr lang="en-NZ" b="1" dirty="0"/>
          </a:p>
        </p:txBody>
      </p:sp>
      <p:sp>
        <p:nvSpPr>
          <p:cNvPr id="3" name="TextBox 2"/>
          <p:cNvSpPr txBox="1"/>
          <p:nvPr/>
        </p:nvSpPr>
        <p:spPr>
          <a:xfrm>
            <a:off x="539552" y="2060849"/>
            <a:ext cx="8064896" cy="4955203"/>
          </a:xfrm>
          <a:prstGeom prst="rect">
            <a:avLst/>
          </a:prstGeom>
          <a:noFill/>
        </p:spPr>
        <p:txBody>
          <a:bodyPr wrap="square" rtlCol="0">
            <a:spAutoFit/>
          </a:bodyPr>
          <a:lstStyle/>
          <a:p>
            <a:pPr>
              <a:buFont typeface="Arial" pitchFamily="34" charset="0"/>
              <a:buChar char="•"/>
            </a:pPr>
            <a:r>
              <a:rPr lang="en-NZ" sz="2800" b="1" dirty="0" smtClean="0"/>
              <a:t>The inclusion of the poor in our society</a:t>
            </a:r>
          </a:p>
          <a:p>
            <a:pPr>
              <a:buFont typeface="Arial" pitchFamily="34" charset="0"/>
              <a:buChar char="•"/>
            </a:pPr>
            <a:r>
              <a:rPr lang="en-NZ" sz="2800" b="1" dirty="0" smtClean="0"/>
              <a:t>Concern for the vulnerable</a:t>
            </a:r>
          </a:p>
          <a:p>
            <a:pPr>
              <a:buFont typeface="Arial" pitchFamily="34" charset="0"/>
              <a:buChar char="•"/>
            </a:pPr>
            <a:r>
              <a:rPr lang="en-NZ" sz="2800" b="1" dirty="0" smtClean="0"/>
              <a:t>The common good</a:t>
            </a:r>
          </a:p>
          <a:p>
            <a:pPr>
              <a:buFont typeface="Arial" pitchFamily="34" charset="0"/>
              <a:buChar char="•"/>
            </a:pPr>
            <a:r>
              <a:rPr lang="en-NZ" sz="2800" b="1" dirty="0" smtClean="0"/>
              <a:t>Peace in Society</a:t>
            </a:r>
          </a:p>
          <a:p>
            <a:pPr>
              <a:buFont typeface="Arial" pitchFamily="34" charset="0"/>
              <a:buChar char="•"/>
            </a:pPr>
            <a:r>
              <a:rPr lang="en-NZ" sz="2800" b="1" dirty="0" smtClean="0"/>
              <a:t>Dialogue between faith, reason &amp; science</a:t>
            </a:r>
          </a:p>
          <a:p>
            <a:pPr>
              <a:buFont typeface="Arial" pitchFamily="34" charset="0"/>
              <a:buChar char="•"/>
            </a:pPr>
            <a:r>
              <a:rPr lang="en-NZ" sz="2800" b="1" dirty="0" smtClean="0"/>
              <a:t>Ecumenical dialogue</a:t>
            </a:r>
          </a:p>
          <a:p>
            <a:pPr>
              <a:buFont typeface="Arial" pitchFamily="34" charset="0"/>
              <a:buChar char="•"/>
            </a:pPr>
            <a:r>
              <a:rPr lang="en-NZ" sz="2800" b="1" dirty="0" smtClean="0"/>
              <a:t>Interreligious dialogue</a:t>
            </a:r>
          </a:p>
          <a:p>
            <a:pPr>
              <a:buFont typeface="Arial" pitchFamily="34" charset="0"/>
              <a:buChar char="•"/>
            </a:pPr>
            <a:r>
              <a:rPr lang="en-NZ" sz="2800" b="1" dirty="0" smtClean="0"/>
              <a:t>Religious Freedom</a:t>
            </a:r>
          </a:p>
          <a:p>
            <a:pPr>
              <a:buFont typeface="Arial" pitchFamily="34" charset="0"/>
              <a:buChar char="•"/>
            </a:pPr>
            <a:endParaRPr lang="en-NZ" sz="2800" b="1" dirty="0" smtClean="0"/>
          </a:p>
          <a:p>
            <a:pPr>
              <a:buFont typeface="Arial" pitchFamily="34" charset="0"/>
              <a:buChar char="•"/>
            </a:pPr>
            <a:r>
              <a:rPr lang="en-NZ" sz="2800" b="1" i="1" dirty="0" smtClean="0"/>
              <a:t>   These are areas we must engage in</a:t>
            </a:r>
            <a:r>
              <a:rPr lang="en-NZ" i="1" dirty="0" smtClean="0"/>
              <a:t/>
            </a:r>
            <a:br>
              <a:rPr lang="en-NZ" i="1" dirty="0" smtClean="0"/>
            </a:br>
            <a:endParaRPr lang="en-NZ" i="1" dirty="0" smtClean="0"/>
          </a:p>
          <a:p>
            <a:pPr>
              <a:buFont typeface="Arial" pitchFamily="34" charset="0"/>
              <a:buChar char="•"/>
            </a:pPr>
            <a:endParaRPr lang="en-NZ" dirty="0"/>
          </a:p>
        </p:txBody>
      </p:sp>
    </p:spTree>
  </p:cSld>
  <p:clrMapOvr>
    <a:masterClrMapping/>
  </p:clrMapOvr>
  <p:transition advTm="18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Fill your heart with faces</a:t>
            </a:r>
            <a:endParaRPr lang="en-NZ" b="1" dirty="0"/>
          </a:p>
        </p:txBody>
      </p:sp>
      <p:sp>
        <p:nvSpPr>
          <p:cNvPr id="3" name="Content Placeholder 2"/>
          <p:cNvSpPr>
            <a:spLocks noGrp="1"/>
          </p:cNvSpPr>
          <p:nvPr>
            <p:ph idx="1"/>
          </p:nvPr>
        </p:nvSpPr>
        <p:spPr>
          <a:xfrm>
            <a:off x="611560" y="1700808"/>
            <a:ext cx="8229600" cy="4572000"/>
          </a:xfrm>
        </p:spPr>
        <p:txBody>
          <a:bodyPr/>
          <a:lstStyle/>
          <a:p>
            <a:r>
              <a:rPr lang="en-NZ" b="1" i="1" dirty="0" smtClean="0"/>
              <a:t>Consequently, </a:t>
            </a:r>
            <a:r>
              <a:rPr lang="en-NZ" b="1" dirty="0" smtClean="0"/>
              <a:t>if</a:t>
            </a:r>
            <a:r>
              <a:rPr lang="en-NZ" b="1" i="1" dirty="0" smtClean="0"/>
              <a:t> </a:t>
            </a:r>
            <a:r>
              <a:rPr lang="en-NZ" b="1" dirty="0" smtClean="0"/>
              <a:t>I can help at least one person to have a better life, that already justifies the offering of my life. </a:t>
            </a:r>
          </a:p>
          <a:p>
            <a:r>
              <a:rPr lang="en-NZ" b="1" dirty="0" smtClean="0"/>
              <a:t>It is a wonderful thing to be God’s faithful people.</a:t>
            </a:r>
          </a:p>
          <a:p>
            <a:r>
              <a:rPr lang="en-NZ" b="1" dirty="0" smtClean="0"/>
              <a:t> We achieve fulfilment when we break down walls and our heart is filled with faces and names! #274</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8" y="5661248"/>
            <a:ext cx="4139952" cy="1196752"/>
          </a:xfrm>
          <a:prstGeom prst="rect">
            <a:avLst/>
          </a:prstGeom>
          <a:noFill/>
          <a:ln>
            <a:noFill/>
          </a:ln>
          <a:effectLst/>
        </p:spPr>
      </p:pic>
    </p:spTree>
  </p:cSld>
  <p:clrMapOvr>
    <a:masterClrMapping/>
  </p:clrMapOvr>
  <p:transition advTm="18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Be Joyful!</a:t>
            </a:r>
            <a:endParaRPr lang="en-NZ" b="1" dirty="0"/>
          </a:p>
        </p:txBody>
      </p:sp>
      <p:sp>
        <p:nvSpPr>
          <p:cNvPr id="3" name="TextBox 2"/>
          <p:cNvSpPr txBox="1"/>
          <p:nvPr/>
        </p:nvSpPr>
        <p:spPr>
          <a:xfrm>
            <a:off x="1187624" y="2132856"/>
            <a:ext cx="6984776" cy="1815882"/>
          </a:xfrm>
          <a:prstGeom prst="rect">
            <a:avLst/>
          </a:prstGeom>
          <a:noFill/>
        </p:spPr>
        <p:txBody>
          <a:bodyPr wrap="square" rtlCol="0">
            <a:spAutoFit/>
          </a:bodyPr>
          <a:lstStyle/>
          <a:p>
            <a:r>
              <a:rPr lang="en-NZ" sz="2800" b="1" dirty="0" smtClean="0"/>
              <a:t>Only the person who feels happiness in seeking the good of others , in desiring their happiness, can be a missionary </a:t>
            </a:r>
            <a:r>
              <a:rPr lang="en-NZ" sz="2800" dirty="0" smtClean="0"/>
              <a:t>(</a:t>
            </a:r>
            <a:r>
              <a:rPr lang="en-NZ" dirty="0" smtClean="0"/>
              <a:t>272)</a:t>
            </a:r>
            <a:endParaRPr lang="en-NZ" dirty="0"/>
          </a:p>
        </p:txBody>
      </p:sp>
      <p:pic>
        <p:nvPicPr>
          <p:cNvPr id="4" name="Picture 3" descr="happiness.jpg"/>
          <p:cNvPicPr>
            <a:picLocks noChangeAspect="1"/>
          </p:cNvPicPr>
          <p:nvPr/>
        </p:nvPicPr>
        <p:blipFill>
          <a:blip r:embed="rId2" cstate="print"/>
          <a:stretch>
            <a:fillRect/>
          </a:stretch>
        </p:blipFill>
        <p:spPr>
          <a:xfrm>
            <a:off x="2483768" y="3861048"/>
            <a:ext cx="5302300" cy="2996952"/>
          </a:xfrm>
          <a:prstGeom prst="rect">
            <a:avLst/>
          </a:prstGeom>
        </p:spPr>
      </p:pic>
    </p:spTree>
  </p:cSld>
  <p:clrMapOvr>
    <a:masterClrMapping/>
  </p:clrMapOvr>
  <p:transition advTm="18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p:txBody>
          <a:bodyPr>
            <a:normAutofit/>
          </a:bodyPr>
          <a:lstStyle/>
          <a:p>
            <a:r>
              <a:rPr lang="en-NZ" b="1" i="1" dirty="0" smtClean="0"/>
              <a:t>I am a mission on this earth; that is the reason why I am here in this world. We have to regard ourselves as sealed, even branded, by this mission of bringing light, blessing, enlivening, raising up, healing and freeing. #278</a:t>
            </a:r>
            <a:endParaRPr lang="en-NZ" b="1" i="1" dirty="0"/>
          </a:p>
        </p:txBody>
      </p:sp>
    </p:spTree>
  </p:cSld>
  <p:clrMapOvr>
    <a:masterClrMapping/>
  </p:clrMapOvr>
  <p:transition advTm="18000">
    <p:strips dir="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In union with Jesus</a:t>
            </a:r>
            <a:endParaRPr lang="en-NZ" b="1" dirty="0"/>
          </a:p>
        </p:txBody>
      </p:sp>
      <p:sp>
        <p:nvSpPr>
          <p:cNvPr id="3" name="TextBox 2"/>
          <p:cNvSpPr txBox="1"/>
          <p:nvPr/>
        </p:nvSpPr>
        <p:spPr>
          <a:xfrm>
            <a:off x="1043608" y="1628800"/>
            <a:ext cx="6624736" cy="4893647"/>
          </a:xfrm>
          <a:prstGeom prst="rect">
            <a:avLst/>
          </a:prstGeom>
          <a:noFill/>
        </p:spPr>
        <p:txBody>
          <a:bodyPr wrap="square" rtlCol="0">
            <a:spAutoFit/>
          </a:bodyPr>
          <a:lstStyle/>
          <a:p>
            <a:r>
              <a:rPr lang="en-NZ" sz="2400" b="1" dirty="0" smtClean="0"/>
              <a:t>A true missionary who never ceases to be a disciple, knows that Jesus walks with him or her, speaks to him or her, breathes with him or her, works with him or her.</a:t>
            </a:r>
          </a:p>
          <a:p>
            <a:endParaRPr lang="en-NZ" sz="2400" b="1" dirty="0" smtClean="0"/>
          </a:p>
          <a:p>
            <a:r>
              <a:rPr lang="en-NZ" sz="2400" b="1" dirty="0" smtClean="0"/>
              <a:t>Unless Jesus is present at the heart of our missionary commitment, our enthusiasm soon wanes and we are no longer sure of what it is we are handing on: we lack vigour and passion.</a:t>
            </a:r>
          </a:p>
          <a:p>
            <a:r>
              <a:rPr lang="en-NZ" sz="2400" b="1" dirty="0" smtClean="0"/>
              <a:t>A person who is not convinced, enthusiastic, certain and in love, will convince nobody. (#266</a:t>
            </a:r>
            <a:r>
              <a:rPr lang="en-NZ" b="1" dirty="0" smtClean="0"/>
              <a:t>)</a:t>
            </a:r>
            <a:endParaRPr lang="en-NZ" b="1" dirty="0"/>
          </a:p>
        </p:txBody>
      </p:sp>
    </p:spTree>
  </p:cSld>
  <p:clrMapOvr>
    <a:masterClrMapping/>
  </p:clrMapOvr>
  <p:transition advTm="18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060848"/>
            <a:ext cx="7772400" cy="2880320"/>
          </a:xfrm>
        </p:spPr>
        <p:txBody>
          <a:bodyPr>
            <a:normAutofit/>
          </a:bodyPr>
          <a:lstStyle/>
          <a:p>
            <a:r>
              <a:rPr lang="en-NZ" dirty="0"/>
              <a:t>An evangelizer must never look like someone who has just come back from a funeral” (10)</a:t>
            </a:r>
            <a:br>
              <a:rPr lang="en-NZ" dirty="0"/>
            </a:br>
            <a:endParaRPr lang="en-NZ" dirty="0"/>
          </a:p>
        </p:txBody>
      </p:sp>
      <p:sp>
        <p:nvSpPr>
          <p:cNvPr id="3" name="Text Placeholder 2"/>
          <p:cNvSpPr>
            <a:spLocks noGrp="1"/>
          </p:cNvSpPr>
          <p:nvPr>
            <p:ph type="body" idx="1"/>
          </p:nvPr>
        </p:nvSpPr>
        <p:spPr>
          <a:xfrm flipV="1">
            <a:off x="722313" y="1988840"/>
            <a:ext cx="7772400" cy="917873"/>
          </a:xfrm>
        </p:spPr>
        <p:txBody>
          <a:bodyPr/>
          <a:lstStyle/>
          <a:p>
            <a:r>
              <a:rPr lang="en-NZ" dirty="0" smtClean="0"/>
              <a:t>“’”</a:t>
            </a:r>
          </a:p>
          <a:p>
            <a:endParaRPr lang="en-NZ" dirty="0"/>
          </a:p>
        </p:txBody>
      </p:sp>
      <p:pic>
        <p:nvPicPr>
          <p:cNvPr id="2050" name="Picture 2" descr="C:\Program Files (x86)\Microsoft Office\MEDIA\CAGCAT10\j0286034.wmf"/>
          <p:cNvPicPr>
            <a:picLocks noChangeAspect="1" noChangeArrowheads="1"/>
          </p:cNvPicPr>
          <p:nvPr/>
        </p:nvPicPr>
        <p:blipFill>
          <a:blip r:embed="rId3" cstate="print"/>
          <a:srcRect/>
          <a:stretch>
            <a:fillRect/>
          </a:stretch>
        </p:blipFill>
        <p:spPr bwMode="auto">
          <a:xfrm>
            <a:off x="3131840" y="4431216"/>
            <a:ext cx="2160240" cy="2080708"/>
          </a:xfrm>
          <a:prstGeom prst="rect">
            <a:avLst/>
          </a:prstGeom>
          <a:noFill/>
        </p:spPr>
      </p:pic>
    </p:spTree>
  </p:cSld>
  <p:clrMapOvr>
    <a:masterClrMapping/>
  </p:clrMapOvr>
  <p:transition advTm="18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a:xfrm>
            <a:off x="457200" y="1882808"/>
            <a:ext cx="5626968" cy="4570528"/>
          </a:xfrm>
        </p:spPr>
        <p:txBody>
          <a:bodyPr/>
          <a:lstStyle/>
          <a:p>
            <a:r>
              <a:rPr lang="en-NZ" b="1" i="1" dirty="0" smtClean="0"/>
              <a:t>We cannot passively and calmly wait in our church buildings.</a:t>
            </a:r>
          </a:p>
          <a:p>
            <a:r>
              <a:rPr lang="en-NZ" b="1" i="1" dirty="0" smtClean="0"/>
              <a:t>We must be a church which goes forth </a:t>
            </a:r>
            <a:r>
              <a:rPr lang="en-NZ" b="1" dirty="0" smtClean="0"/>
              <a:t>(19)</a:t>
            </a:r>
          </a:p>
          <a:p>
            <a:endParaRPr lang="en-NZ" dirty="0"/>
          </a:p>
        </p:txBody>
      </p:sp>
      <p:pic>
        <p:nvPicPr>
          <p:cNvPr id="3074" name="Picture 2" descr="C:\Users\PatL\AppData\Local\Microsoft\Windows\Temporary Internet Files\Content.IE5\CWBF2MB0\MC900410535[1].wmf"/>
          <p:cNvPicPr>
            <a:picLocks noChangeAspect="1" noChangeArrowheads="1"/>
          </p:cNvPicPr>
          <p:nvPr/>
        </p:nvPicPr>
        <p:blipFill>
          <a:blip r:embed="rId2" cstate="print"/>
          <a:srcRect/>
          <a:stretch>
            <a:fillRect/>
          </a:stretch>
        </p:blipFill>
        <p:spPr bwMode="auto">
          <a:xfrm>
            <a:off x="5966967" y="2276872"/>
            <a:ext cx="2921007" cy="3888432"/>
          </a:xfrm>
          <a:prstGeom prst="rect">
            <a:avLst/>
          </a:prstGeom>
          <a:noFill/>
        </p:spPr>
      </p:pic>
    </p:spTree>
  </p:cSld>
  <p:clrMapOvr>
    <a:masterClrMapping/>
  </p:clrMapOvr>
  <p:transition advTm="1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The Joy of the Gospel</a:t>
            </a:r>
            <a:endParaRPr lang="en-NZ" b="1" dirty="0"/>
          </a:p>
        </p:txBody>
      </p:sp>
      <p:sp>
        <p:nvSpPr>
          <p:cNvPr id="3" name="Content Placeholder 2"/>
          <p:cNvSpPr>
            <a:spLocks noGrp="1"/>
          </p:cNvSpPr>
          <p:nvPr>
            <p:ph idx="1"/>
          </p:nvPr>
        </p:nvSpPr>
        <p:spPr/>
        <p:txBody>
          <a:bodyPr/>
          <a:lstStyle/>
          <a:p>
            <a:r>
              <a:rPr lang="en-NZ" u="sng" dirty="0" smtClean="0"/>
              <a:t>All of us </a:t>
            </a:r>
            <a:r>
              <a:rPr lang="en-NZ" dirty="0" smtClean="0"/>
              <a:t>are called to take part in this new missionary “going forth” (#20)</a:t>
            </a:r>
          </a:p>
          <a:p>
            <a:endParaRPr lang="en-NZ" dirty="0"/>
          </a:p>
        </p:txBody>
      </p:sp>
      <p:pic>
        <p:nvPicPr>
          <p:cNvPr id="4098" name="Picture 2" descr="C:\Users\PatL\AppData\Local\Microsoft\Windows\Temporary Internet Files\Content.IE5\CWBF2MB0\MC900449043[1].jpg"/>
          <p:cNvPicPr>
            <a:picLocks noChangeAspect="1" noChangeArrowheads="1"/>
          </p:cNvPicPr>
          <p:nvPr/>
        </p:nvPicPr>
        <p:blipFill>
          <a:blip r:embed="rId2" cstate="print"/>
          <a:srcRect/>
          <a:stretch>
            <a:fillRect/>
          </a:stretch>
        </p:blipFill>
        <p:spPr bwMode="auto">
          <a:xfrm rot="10800000" flipV="1">
            <a:off x="395535" y="3068960"/>
            <a:ext cx="5052053" cy="3789040"/>
          </a:xfrm>
          <a:prstGeom prst="rect">
            <a:avLst/>
          </a:prstGeom>
          <a:noFill/>
        </p:spPr>
      </p:pic>
    </p:spTree>
  </p:cSld>
  <p:clrMapOvr>
    <a:masterClrMapping/>
  </p:clrMapOvr>
  <p:transition advTm="1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p:txBody>
          <a:bodyPr/>
          <a:lstStyle/>
          <a:p>
            <a:r>
              <a:rPr lang="en-NZ" dirty="0" smtClean="0"/>
              <a:t>“It is vitally important to go forth and spread the Gospe</a:t>
            </a:r>
            <a:r>
              <a:rPr lang="en-NZ" b="1" dirty="0" smtClean="0"/>
              <a:t>l to all places, on all occasions, without hesitation, reluctance or fear.” (23)</a:t>
            </a:r>
            <a:endParaRPr lang="en-NZ" b="1" dirty="0"/>
          </a:p>
        </p:txBody>
      </p:sp>
      <p:pic>
        <p:nvPicPr>
          <p:cNvPr id="5122" name="Picture 2" descr="C:\Users\PatL\AppData\Local\Microsoft\Windows\Temporary Internet Files\Content.IE5\RFXGEGUS\MC900098061[1].wmf"/>
          <p:cNvPicPr>
            <a:picLocks noChangeAspect="1" noChangeArrowheads="1"/>
          </p:cNvPicPr>
          <p:nvPr/>
        </p:nvPicPr>
        <p:blipFill>
          <a:blip r:embed="rId2" cstate="print"/>
          <a:srcRect/>
          <a:stretch>
            <a:fillRect/>
          </a:stretch>
        </p:blipFill>
        <p:spPr bwMode="auto">
          <a:xfrm>
            <a:off x="6027515" y="3501008"/>
            <a:ext cx="3116485" cy="3245251"/>
          </a:xfrm>
          <a:prstGeom prst="rect">
            <a:avLst/>
          </a:prstGeom>
          <a:noFill/>
        </p:spPr>
      </p:pic>
    </p:spTree>
  </p:cSld>
  <p:clrMapOvr>
    <a:masterClrMapping/>
  </p:clrMapOvr>
  <p:transition advTm="1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p:txBody>
          <a:bodyPr/>
          <a:lstStyle/>
          <a:p>
            <a:r>
              <a:rPr lang="en-NZ" b="1" dirty="0" smtClean="0"/>
              <a:t>“</a:t>
            </a:r>
            <a:r>
              <a:rPr lang="en-NZ" b="1" i="1" dirty="0" smtClean="0"/>
              <a:t>I hope that all communities will devote the necessary effort to advancing along the path of a pastoral and missionary conversion which </a:t>
            </a:r>
          </a:p>
          <a:p>
            <a:pPr>
              <a:buNone/>
            </a:pPr>
            <a:r>
              <a:rPr lang="en-NZ" b="1" i="1" dirty="0" smtClean="0"/>
              <a:t>cannot leave things </a:t>
            </a:r>
          </a:p>
          <a:p>
            <a:pPr>
              <a:buNone/>
            </a:pPr>
            <a:r>
              <a:rPr lang="en-NZ" b="1" i="1" dirty="0" smtClean="0"/>
              <a:t>as they presently are.” </a:t>
            </a:r>
          </a:p>
          <a:p>
            <a:pPr>
              <a:buNone/>
            </a:pPr>
            <a:r>
              <a:rPr lang="en-NZ" b="1" i="1" dirty="0" smtClean="0"/>
              <a:t>#25</a:t>
            </a:r>
          </a:p>
          <a:p>
            <a:pPr>
              <a:buNone/>
            </a:pPr>
            <a:r>
              <a:rPr lang="en-NZ" i="1" dirty="0" smtClean="0"/>
              <a:t> </a:t>
            </a:r>
          </a:p>
          <a:p>
            <a:endParaRPr lang="en-NZ" dirty="0"/>
          </a:p>
        </p:txBody>
      </p:sp>
      <p:pic>
        <p:nvPicPr>
          <p:cNvPr id="24578" name="Picture 2" descr="C:\Users\PatL\AppData\Local\Microsoft\Windows\Temporary Internet Files\Content.IE5\RFXGEGUS\MP900446580[1].jpg"/>
          <p:cNvPicPr>
            <a:picLocks noChangeAspect="1" noChangeArrowheads="1"/>
          </p:cNvPicPr>
          <p:nvPr/>
        </p:nvPicPr>
        <p:blipFill>
          <a:blip r:embed="rId2" cstate="print"/>
          <a:srcRect/>
          <a:stretch>
            <a:fillRect/>
          </a:stretch>
        </p:blipFill>
        <p:spPr bwMode="auto">
          <a:xfrm>
            <a:off x="4860031" y="3429000"/>
            <a:ext cx="4434051" cy="3429000"/>
          </a:xfrm>
          <a:prstGeom prst="rect">
            <a:avLst/>
          </a:prstGeom>
          <a:noFill/>
        </p:spPr>
      </p:pic>
    </p:spTree>
  </p:cSld>
  <p:clrMapOvr>
    <a:masterClrMapping/>
  </p:clrMapOvr>
  <p:transition advTm="18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Joy of the Gospel</a:t>
            </a:r>
            <a:endParaRPr lang="en-NZ" dirty="0"/>
          </a:p>
        </p:txBody>
      </p:sp>
      <p:sp>
        <p:nvSpPr>
          <p:cNvPr id="3" name="Content Placeholder 2"/>
          <p:cNvSpPr>
            <a:spLocks noGrp="1"/>
          </p:cNvSpPr>
          <p:nvPr>
            <p:ph idx="1"/>
          </p:nvPr>
        </p:nvSpPr>
        <p:spPr/>
        <p:txBody>
          <a:bodyPr/>
          <a:lstStyle/>
          <a:p>
            <a:r>
              <a:rPr lang="en-NZ" dirty="0" smtClean="0"/>
              <a:t> </a:t>
            </a:r>
            <a:r>
              <a:rPr lang="en-NZ" b="1" dirty="0" smtClean="0"/>
              <a:t>Throughout the world, let us be “permanently in a state of mission</a:t>
            </a:r>
            <a:r>
              <a:rPr lang="en-NZ" dirty="0" smtClean="0"/>
              <a:t>” #25</a:t>
            </a:r>
            <a:endParaRPr lang="en-NZ" dirty="0"/>
          </a:p>
        </p:txBody>
      </p:sp>
      <p:pic>
        <p:nvPicPr>
          <p:cNvPr id="4" name="Picture 3" descr="rsg.jpg"/>
          <p:cNvPicPr>
            <a:picLocks noChangeAspect="1"/>
          </p:cNvPicPr>
          <p:nvPr/>
        </p:nvPicPr>
        <p:blipFill>
          <a:blip r:embed="rId2" cstate="print"/>
          <a:stretch>
            <a:fillRect/>
          </a:stretch>
        </p:blipFill>
        <p:spPr>
          <a:xfrm>
            <a:off x="2051720" y="2924944"/>
            <a:ext cx="4752528" cy="3578159"/>
          </a:xfrm>
          <a:prstGeom prst="rect">
            <a:avLst/>
          </a:prstGeom>
        </p:spPr>
      </p:pic>
    </p:spTree>
  </p:cSld>
  <p:clrMapOvr>
    <a:masterClrMapping/>
  </p:clrMapOvr>
  <p:transition advTm="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Parish</a:t>
            </a:r>
            <a:endParaRPr lang="en-NZ" dirty="0"/>
          </a:p>
        </p:txBody>
      </p:sp>
      <p:sp>
        <p:nvSpPr>
          <p:cNvPr id="3" name="Content Placeholder 2"/>
          <p:cNvSpPr>
            <a:spLocks noGrp="1"/>
          </p:cNvSpPr>
          <p:nvPr>
            <p:ph idx="1"/>
          </p:nvPr>
        </p:nvSpPr>
        <p:spPr/>
        <p:txBody>
          <a:bodyPr/>
          <a:lstStyle/>
          <a:p>
            <a:r>
              <a:rPr lang="en-NZ" dirty="0" smtClean="0"/>
              <a:t>“</a:t>
            </a:r>
            <a:r>
              <a:rPr lang="en-NZ" b="1" i="1" dirty="0" smtClean="0"/>
              <a:t>The parish is the presence of the Church in a given territory, an environment for hearing God’s word, for growth in the Christian life, for dialogue</a:t>
            </a:r>
            <a:r>
              <a:rPr lang="en-NZ" b="1" i="1" dirty="0" smtClean="0">
                <a:solidFill>
                  <a:srgbClr val="FF0000"/>
                </a:solidFill>
              </a:rPr>
              <a:t>, proclamation, charitable outreach, </a:t>
            </a:r>
            <a:r>
              <a:rPr lang="en-NZ" b="1" i="1" dirty="0" smtClean="0"/>
              <a:t>worship and celebration</a:t>
            </a:r>
            <a:r>
              <a:rPr lang="en-NZ" b="1" dirty="0" smtClean="0"/>
              <a:t>.”</a:t>
            </a:r>
            <a:r>
              <a:rPr lang="en-NZ" dirty="0" smtClean="0"/>
              <a:t>27 </a:t>
            </a:r>
          </a:p>
          <a:p>
            <a:endParaRPr lang="en-NZ" dirty="0"/>
          </a:p>
        </p:txBody>
      </p:sp>
    </p:spTree>
  </p:cSld>
  <p:clrMapOvr>
    <a:masterClrMapping/>
  </p:clrMapOvr>
  <p:transition advTm="18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319</TotalTime>
  <Words>1378</Words>
  <Application>Microsoft Office PowerPoint</Application>
  <PresentationFormat>On-screen Show (4:3)</PresentationFormat>
  <Paragraphs>90</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Quotes from The Joy of the Gospel</vt:lpstr>
      <vt:lpstr>The Joy of the Gospel</vt:lpstr>
      <vt:lpstr>An evangelizer must never look like someone who has just come back from a funeral” (10) </vt:lpstr>
      <vt:lpstr>The Joy of the Gospel</vt:lpstr>
      <vt:lpstr>The Joy of the Gospel</vt:lpstr>
      <vt:lpstr>The Joy of the Gospel</vt:lpstr>
      <vt:lpstr>The Joy of the Gospel</vt:lpstr>
      <vt:lpstr>The Joy of the Gospel</vt:lpstr>
      <vt:lpstr>The Parish</vt:lpstr>
      <vt:lpstr>The Parish</vt:lpstr>
      <vt:lpstr>Be Bold</vt:lpstr>
      <vt:lpstr>The Joy of  the Gospel</vt:lpstr>
      <vt:lpstr>Go Forth</vt:lpstr>
      <vt:lpstr>A dirty church</vt:lpstr>
      <vt:lpstr>The Joy of the Gospel</vt:lpstr>
      <vt:lpstr>The Joy of the Gospel</vt:lpstr>
      <vt:lpstr>The Joy of the Gospel</vt:lpstr>
      <vt:lpstr>The Joy of the Gospel</vt:lpstr>
      <vt:lpstr>The Joy of the Gospel</vt:lpstr>
      <vt:lpstr>Transform the World</vt:lpstr>
      <vt:lpstr>All of us are brothers and sisters</vt:lpstr>
      <vt:lpstr>A Poor Church for the Poor</vt:lpstr>
      <vt:lpstr>The Joy of the Gospel</vt:lpstr>
      <vt:lpstr>We are God’s creation</vt:lpstr>
      <vt:lpstr>The Social dimension (Ch 4)</vt:lpstr>
      <vt:lpstr>Fill your heart with faces</vt:lpstr>
      <vt:lpstr>Be Joyful!</vt:lpstr>
      <vt:lpstr>The Joy of the Gospel</vt:lpstr>
      <vt:lpstr>In union with Jesus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Quotes from The Joy of the Gospel</dc:title>
  <dc:creator>Pat Lythe</dc:creator>
  <cp:lastModifiedBy>Sian Owen</cp:lastModifiedBy>
  <cp:revision>33</cp:revision>
  <dcterms:created xsi:type="dcterms:W3CDTF">2014-03-03T02:57:30Z</dcterms:created>
  <dcterms:modified xsi:type="dcterms:W3CDTF">2014-05-01T02:03:14Z</dcterms:modified>
</cp:coreProperties>
</file>